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-72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895-5DBE-401F-83DC-D2CE286BF58A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71D1F-1731-4CDA-9A56-2C3893C66C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364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895-5DBE-401F-83DC-D2CE286BF58A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71D1F-1731-4CDA-9A56-2C3893C66C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2559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895-5DBE-401F-83DC-D2CE286BF58A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71D1F-1731-4CDA-9A56-2C3893C66C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95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895-5DBE-401F-83DC-D2CE286BF58A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71D1F-1731-4CDA-9A56-2C3893C66C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946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895-5DBE-401F-83DC-D2CE286BF58A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71D1F-1731-4CDA-9A56-2C3893C66C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408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895-5DBE-401F-83DC-D2CE286BF58A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71D1F-1731-4CDA-9A56-2C3893C66C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782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895-5DBE-401F-83DC-D2CE286BF58A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71D1F-1731-4CDA-9A56-2C3893C66C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43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895-5DBE-401F-83DC-D2CE286BF58A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71D1F-1731-4CDA-9A56-2C3893C66C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593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895-5DBE-401F-83DC-D2CE286BF58A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71D1F-1731-4CDA-9A56-2C3893C66C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076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895-5DBE-401F-83DC-D2CE286BF58A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71D1F-1731-4CDA-9A56-2C3893C66C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569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D7895-5DBE-401F-83DC-D2CE286BF58A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71D1F-1731-4CDA-9A56-2C3893C66C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9750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D7895-5DBE-401F-83DC-D2CE286BF58A}" type="datetimeFigureOut">
              <a:rPr lang="ru-RU" smtClean="0"/>
              <a:t>29.11.2017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71D1F-1731-4CDA-9A56-2C3893C66C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742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A%D0%BB%D0%B5%D1%82%D0%BE%D1%87%D0%BD%D0%BE%D0%B5_%D1%8F%D0%B4%D1%80%D0%BE#.D0.A4.D1.83.D0.BD.D0.BA.D1.86.D0.B8.D0.B8" TargetMode="External"/><Relationship Id="rId13" Type="http://schemas.openxmlformats.org/officeDocument/2006/relationships/hyperlink" Target="https://ru.wikipedia.org/wiki/%D0%9A%D0%BB%D0%B5%D1%82%D0%BE%D1%87%D0%BD%D0%BE%D0%B5_%D1%8F%D0%B4%D1%80%D0%BE#.D0.9A.D0.BB.D0.B8.D0.BD.D0.B8.D1.87.D0.B5.D1.81.D0.BA.D0.BE.D0.B5_.D0.B7.D0.BD.D0.B0.D1.87.D0.B5.D0.BD.D0.B8.D0.B5" TargetMode="External"/><Relationship Id="rId3" Type="http://schemas.openxmlformats.org/officeDocument/2006/relationships/hyperlink" Target="https://ru.wikipedia.org/wiki/%D0%9A%D0%BB%D0%B5%D1%82%D0%BE%D1%87%D0%BD%D0%BE%D0%B5_%D1%8F%D0%B4%D1%80%D0%BE#.D0.A1.D1.82.D1.80.D1.83.D0.BA.D1.82.D1.83.D1.80.D1.8B" TargetMode="External"/><Relationship Id="rId7" Type="http://schemas.openxmlformats.org/officeDocument/2006/relationships/hyperlink" Target="https://ru.wikipedia.org/wiki/%D0%9A%D0%BB%D0%B5%D1%82%D0%BE%D1%87%D0%BD%D0%BE%D0%B5_%D1%8F%D0%B4%D1%80%D0%BE#.D0.AF.D0.B4.D0.B5.D1.80.D0.BD.D1.8B.D0.B5_.D1.82.D0.B5.D0.BB.D1.8C.D1.86.D0.B0" TargetMode="External"/><Relationship Id="rId12" Type="http://schemas.openxmlformats.org/officeDocument/2006/relationships/hyperlink" Target="https://ru.wikipedia.org/wiki/%D0%9A%D0%BB%D0%B5%D1%82%D0%BE%D1%87%D0%BD%D0%BE%D0%B5_%D1%8F%D0%B4%D1%80%D0%BE#.D0.9F.D1.80.D0.BE.D0.B8.D1.81.D1.85.D0.BE.D0.B6.D0.B4.D0.B5.D0.BD.D0.B8.D0.B5_.D1.8F.D0.B4.D1.80.D0.B0" TargetMode="External"/><Relationship Id="rId2" Type="http://schemas.openxmlformats.org/officeDocument/2006/relationships/hyperlink" Target="https://ru.wikipedia.org/wiki/%D0%9A%D0%BB%D0%B5%D1%82%D0%BE%D1%87%D0%BD%D0%BE%D0%B5_%D1%8F%D0%B4%D1%80%D0%BE#.D0.98.D1.81.D1.82.D0.BE.D1.80.D0.B8.D1.8F_.D0.B8.D0.B7.D1.83.D1.87.D0.B5.D0.BD.D0.B8.D1.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A%D0%BB%D0%B5%D1%82%D0%BE%D1%87%D0%BD%D0%BE%D0%B5_%D1%8F%D0%B4%D1%80%D0%BE#.D0.A5.D1.80.D0.BE.D0.BC.D0.BE.D1.81.D0.BE.D0.BC.D1.8B" TargetMode="External"/><Relationship Id="rId11" Type="http://schemas.openxmlformats.org/officeDocument/2006/relationships/hyperlink" Target="https://ru.wikipedia.org/wiki/%D0%9A%D0%BB%D0%B5%D1%82%D0%BE%D1%87%D0%BD%D0%BE%D0%B5_%D1%8F%D0%B4%D1%80%D0%BE#.D0.9E.D1.81.D0.BE.D0.B1.D0.B5.D0.BD.D0.BD.D0.BE.D1.81.D1.82.D0.B8_.D1.8F.D0.B4.D0.B5.D1.80_.D1.83_.D1.80.D0.B0.D0.B7.D0.BB.D0.B8.D1.87.D0.BD.D1.8B.D1.85_.D1.8D.D1.83.D0.BA.D0.B0.D1.80.D0.B8.D0.BE.D1.82" TargetMode="External"/><Relationship Id="rId5" Type="http://schemas.openxmlformats.org/officeDocument/2006/relationships/hyperlink" Target="https://ru.wikipedia.org/wiki/%D0%9A%D0%BB%D0%B5%D1%82%D0%BE%D1%87%D0%BD%D0%BE%D0%B5_%D1%8F%D0%B4%D1%80%D0%BE#.D0.AF.D0.B4.D0.B5.D1.80.D0.BD.D0.B0.D1.8F_.D0.BB.D0.B0.D0.BC.D0.B8.D0.BD.D0.B0" TargetMode="External"/><Relationship Id="rId10" Type="http://schemas.openxmlformats.org/officeDocument/2006/relationships/hyperlink" Target="https://ru.wikipedia.org/wiki/%D0%9A%D0%BB%D0%B5%D1%82%D0%BE%D1%87%D0%BD%D0%BE%D0%B5_%D1%8F%D0%B4%D1%80%D0%BE#.D0.A1.D0.B1.D0.BE.D1.80.D0.BA.D0.B0_.D0.B8_.D1.80.D0.B0.D0.B7.D0.B1.D0.BE.D1.80.D0.BA.D0.B0" TargetMode="External"/><Relationship Id="rId4" Type="http://schemas.openxmlformats.org/officeDocument/2006/relationships/hyperlink" Target="https://ru.wikipedia.org/wiki/%D0%9A%D0%BB%D0%B5%D1%82%D0%BE%D1%87%D0%BD%D0%BE%D0%B5_%D1%8F%D0%B4%D1%80%D0%BE#.D0.AF.D0.B4.D0.B5.D1.80.D0.BD.D0.B0.D1.8F_.D0.BE.D0.B1.D0.BE.D0.BB.D0.BE.D1.87.D0.BA.D0.B0_.D0.B8_.D1.8F.D0.B4.D0.B5.D1.80.D0.BD.D1.8B.D0.B5_.D0.BF.D0.BE.D1.80.D1.8B" TargetMode="External"/><Relationship Id="rId9" Type="http://schemas.openxmlformats.org/officeDocument/2006/relationships/hyperlink" Target="https://ru.wikipedia.org/wiki/%D0%9A%D0%BB%D0%B5%D1%82%D0%BE%D1%87%D0%BD%D0%BE%D0%B5_%D1%8F%D0%B4%D1%80%D0%BE#.D0.AF.D0.B4.D0.B5.D1.80.D0.BD.D1.8B.D0.B9_.D1.82.D1.80.D0.B0.D0.BD.D1.81.D0.BF.D0.BE.D1.80.D1.82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3%D0%B5%D0%BD%D0%B5%D1%82%D0%B8%D1%87%D0%B5%D1%81%D0%BA%D0%B8%D0%B9_%D0%BC%D0%B0%D1%82%D0%B5%D1%80%D0%B8%D0%B0%D0%BB" TargetMode="External"/><Relationship Id="rId13" Type="http://schemas.openxmlformats.org/officeDocument/2006/relationships/hyperlink" Target="https://ru.wikipedia.org/wiki/%D0%93%D0%B5%D0%BD" TargetMode="External"/><Relationship Id="rId3" Type="http://schemas.openxmlformats.org/officeDocument/2006/relationships/hyperlink" Target="https://ru.wikipedia.org/wiki/%D0%91%D0%B8%D0%BE%D0%BB%D0%BE%D0%B3%D0%B8%D1%87%D0%B5%D1%81%D0%BA%D0%B8%D0%B5_%D0%BC%D0%B5%D0%BC%D0%B1%D1%80%D0%B0%D0%BD%D1%8B" TargetMode="External"/><Relationship Id="rId7" Type="http://schemas.openxmlformats.org/officeDocument/2006/relationships/hyperlink" Target="https://ru.wikipedia.org/wiki/%D0%9C%D0%BB%D0%B5%D0%BA%D0%BE%D0%BF%D0%B8%D1%82%D0%B0%D1%8E%D1%89%D0%B8%D0%B5" TargetMode="External"/><Relationship Id="rId12" Type="http://schemas.openxmlformats.org/officeDocument/2006/relationships/hyperlink" Target="https://ru.wikipedia.org/wiki/%D0%A5%D1%80%D0%BE%D0%BC%D0%BE%D1%81%D0%BE%D0%BC%D0%B0" TargetMode="External"/><Relationship Id="rId2" Type="http://schemas.openxmlformats.org/officeDocument/2006/relationships/hyperlink" Target="https://ru.wikipedia.org/wiki/%D0%9B%D0%B0%D1%82%D0%B8%D0%BD%D1%81%D0%BA%D0%B8%D0%B9_%D1%8F%D0%B7%D1%8B%D0%B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D%D1%80%D0%B8%D1%82%D1%80%D0%BE%D1%86%D0%B8%D1%82" TargetMode="External"/><Relationship Id="rId11" Type="http://schemas.openxmlformats.org/officeDocument/2006/relationships/hyperlink" Target="https://ru.wikipedia.org/wiki/%D0%91%D0%B5%D0%BB%D0%BE%D0%BA" TargetMode="External"/><Relationship Id="rId5" Type="http://schemas.openxmlformats.org/officeDocument/2006/relationships/hyperlink" Target="https://ru.wikipedia.org/wiki/%D0%9A%D0%BB%D0%B5%D1%82%D0%BE%D1%87%D0%BD%D0%BE%D0%B5_%D1%8F%D0%B4%D1%80%D0%BE#cite_note-.D0.9A.D0.B0.D1.81.D1.81.D0.B8.D0.BC.D0.B5.D1.80.D0.B8.D1.81.2C_.D0.9B.D0.B8.D0.BD.D0.B3.D0.B0.D0.BF.D0.BF.D0.B0.2C_.D0.9F.D0.BB.D0.BE.D0.BF.D0.BF.D0.B5.D1.80.E2.80.942016.E2.80.94.E2.80.94406-1" TargetMode="External"/><Relationship Id="rId10" Type="http://schemas.openxmlformats.org/officeDocument/2006/relationships/hyperlink" Target="https://ru.wikipedia.org/wiki/%D0%94%D0%B5%D0%B7%D0%BE%D0%BA%D1%81%D0%B8%D1%80%D0%B8%D0%B1%D0%BE%D0%BD%D1%83%D0%BA%D0%BB%D0%B5%D0%B8%D0%BD%D0%BE%D0%B2%D0%B0%D1%8F_%D0%BA%D0%B8%D1%81%D0%BB%D0%BE%D1%82%D0%B0" TargetMode="External"/><Relationship Id="rId4" Type="http://schemas.openxmlformats.org/officeDocument/2006/relationships/hyperlink" Target="https://ru.wikipedia.org/wiki/%D0%AD%D1%83%D0%BA%D0%B0%D1%80%D0%B8%D0%BE%D1%82%D1%8B" TargetMode="External"/><Relationship Id="rId9" Type="http://schemas.openxmlformats.org/officeDocument/2006/relationships/hyperlink" Target="https://ru.wikipedia.org/wiki/%D0%9C%D0%BE%D0%BB%D0%B5%D0%BA%D1%83%D0%BB%D0%B0" TargetMode="External"/><Relationship Id="rId14" Type="http://schemas.openxmlformats.org/officeDocument/2006/relationships/hyperlink" Target="https://ru.wikipedia.org/wiki/%D0%93%D0%B5%D0%BD%D0%BE%D0%BC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/index.php?title=%D0%AF%D0%B4%D0%B5%D1%80%D0%BD%D1%8B%D0%B9_%D1%82%D1%80%D0%B0%D0%BD%D1%81%D0%BF%D0%BE%D1%80%D1%82&amp;action=edit&amp;redlink=1" TargetMode="External"/><Relationship Id="rId3" Type="http://schemas.openxmlformats.org/officeDocument/2006/relationships/hyperlink" Target="https://ru.wikipedia.org/wiki/%D0%A6%D0%B8%D1%82%D0%BE%D0%BF%D0%BB%D0%B0%D0%B7%D0%BC%D0%B0" TargetMode="External"/><Relationship Id="rId7" Type="http://schemas.openxmlformats.org/officeDocument/2006/relationships/hyperlink" Target="https://ru.wikipedia.org/wiki/%D0%A6%D0%B8%D1%82%D0%BE%D1%81%D0%BA%D0%B5%D0%BB%D0%B5%D1%82" TargetMode="External"/><Relationship Id="rId2" Type="http://schemas.openxmlformats.org/officeDocument/2006/relationships/hyperlink" Target="https://ru.wikipedia.org/wiki/%D0%AF%D0%B4%D0%B5%D1%80%D0%BD%D0%B0%D1%8F_%D0%BE%D0%B1%D0%BE%D0%BB%D0%BE%D1%87%D0%BA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4%D0%B8%D0%BB%D0%B0%D0%BC%D0%B5%D0%BD%D1%82" TargetMode="External"/><Relationship Id="rId5" Type="http://schemas.openxmlformats.org/officeDocument/2006/relationships/hyperlink" Target="https://ru.wikipedia.org/wiki/%D0%AF%D0%B4%D0%B5%D1%80%D0%BD%D0%B0%D1%8F_%D0%BB%D0%B0%D0%BC%D0%B8%D0%BD%D0%B0" TargetMode="External"/><Relationship Id="rId10" Type="http://schemas.openxmlformats.org/officeDocument/2006/relationships/hyperlink" Target="https://ru.wikipedia.org/wiki/%D0%AF%D0%B4%D0%B5%D1%80%D0%BD%D1%8B%D0%B5_%D0%BF%D0%BE%D1%80%D1%8B" TargetMode="External"/><Relationship Id="rId4" Type="http://schemas.openxmlformats.org/officeDocument/2006/relationships/hyperlink" Target="https://ru.wikipedia.org/wiki/%D0%AF%D0%B4%D0%B5%D1%80%D0%BD%D1%8B%D0%B9_%D1%81%D0%BA%D0%B5%D0%BB%D0%B5%D1%82" TargetMode="External"/><Relationship Id="rId9" Type="http://schemas.openxmlformats.org/officeDocument/2006/relationships/hyperlink" Target="https://en.wikipedia.org/wiki/Nuclear_transport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8%D0%BE%D0%BD" TargetMode="External"/><Relationship Id="rId2" Type="http://schemas.openxmlformats.org/officeDocument/2006/relationships/hyperlink" Target="https://ru.wikipedia.org/wiki/%D0%9C%D0%B0%D0%BB%D1%8B%D0%B5_%D0%BC%D0%BE%D0%BB%D0%B5%D0%BA%D1%83%D0%BB%D1%8B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A0%D0%B8%D0%B1%D0%BE%D0%BD%D1%83%D0%BA%D0%BB%D0%B5%D0%B8%D0%BD%D0%BE%D0%B2%D0%B0%D1%8F_%D0%BA%D0%B8%D1%81%D0%BB%D0%BE%D1%82%D0%B0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Franz_Bauer" TargetMode="External"/><Relationship Id="rId13" Type="http://schemas.openxmlformats.org/officeDocument/2006/relationships/hyperlink" Target="https://ru.wikipedia.org/wiki/%D0%9B%D0%BE%D0%BD%D0%B4%D0%BE%D0%BD%D1%81%D0%BA%D0%BE%D0%B5_%D0%9B%D0%B8%D0%BD%D0%BD%D0%B5%D0%B5%D0%B2%D1%81%D0%BA%D0%BE%D0%B5_%D0%BE%D0%B1%D1%89%D0%B5%D1%81%D1%82%D0%B2%D0%BE" TargetMode="External"/><Relationship Id="rId3" Type="http://schemas.openxmlformats.org/officeDocument/2006/relationships/hyperlink" Target="https://ru.wikipedia.org/wiki/%D0%9B%D0%B5%D0%B2%D0%B5%D0%BD%D0%B3%D1%83%D0%BA,_%D0%90%D0%BD%D1%82%D0%BE%D0%BD%D0%B8_%D0%B2%D0%B0%D0%BD" TargetMode="External"/><Relationship Id="rId7" Type="http://schemas.openxmlformats.org/officeDocument/2006/relationships/hyperlink" Target="https://ru.wikipedia.org/w/index.php?title=%D0%91%D0%B0%D1%83%D1%8D%D1%80,_%D0%A4%D1%80%D0%B0%D0%BD%D1%86&amp;action=edit&amp;redlink=1" TargetMode="External"/><Relationship Id="rId12" Type="http://schemas.openxmlformats.org/officeDocument/2006/relationships/hyperlink" Target="https://ru.wikipedia.org/wiki/%D0%91%D1%80%D0%BE%D1%83%D0%BD,_%D0%A0%D0%BE%D0%B1%D0%B5%D1%80%D1%82" TargetMode="External"/><Relationship Id="rId2" Type="http://schemas.openxmlformats.org/officeDocument/2006/relationships/hyperlink" Target="https://ru.wikipedia.org/wiki/%D0%9C%D0%B8%D0%BA%D1%80%D0%BE%D1%81%D0%BA%D0%BE%D0%BF%D0%B8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A%D0%BB%D0%B5%D1%82%D0%BE%D1%87%D0%BD%D0%BE%D0%B5_%D1%8F%D0%B4%D1%80%D0%BE#cite_note-2" TargetMode="External"/><Relationship Id="rId11" Type="http://schemas.openxmlformats.org/officeDocument/2006/relationships/hyperlink" Target="https://ru.wikipedia.org/wiki/%D0%91%D0%BE%D1%82%D0%B0%D0%BD%D0%B8%D0%BA" TargetMode="External"/><Relationship Id="rId5" Type="http://schemas.openxmlformats.org/officeDocument/2006/relationships/hyperlink" Target="https://ru.wikipedia.org/wiki/%D0%9B%D0%BE%D1%81%D0%BE%D1%81%D1%8C" TargetMode="External"/><Relationship Id="rId15" Type="http://schemas.openxmlformats.org/officeDocument/2006/relationships/hyperlink" Target="https://ru.wikipedia.org/wiki/%D0%9A%D0%BB%D0%B5%D1%82%D0%BE%D1%87%D0%BD%D0%BE%D0%B5_%D1%8F%D0%B4%D1%80%D0%BE#cite_note-Robert_Brown-4" TargetMode="External"/><Relationship Id="rId10" Type="http://schemas.openxmlformats.org/officeDocument/2006/relationships/hyperlink" Target="https://ru.wikipedia.org/wiki/%D0%A8%D0%BE%D1%82%D0%BB%D0%B0%D0%BD%D0%B4%D0%B8%D1%8F" TargetMode="External"/><Relationship Id="rId4" Type="http://schemas.openxmlformats.org/officeDocument/2006/relationships/hyperlink" Target="https://ru.wikipedia.org/wiki/%D0%AD%D1%80%D0%B8%D1%82%D1%80%D0%BE%D1%86%D0%B8%D1%82" TargetMode="External"/><Relationship Id="rId9" Type="http://schemas.openxmlformats.org/officeDocument/2006/relationships/hyperlink" Target="https://ru.wikipedia.org/wiki/%D0%9A%D0%BB%D0%B5%D1%82%D0%BE%D1%87%D0%BD%D0%BE%D0%B5_%D1%8F%D0%B4%D1%80%D0%BE#cite_note-Harris-3" TargetMode="External"/><Relationship Id="rId14" Type="http://schemas.openxmlformats.org/officeDocument/2006/relationships/hyperlink" Target="https://ru.wikipedia.org/wiki/%D0%9E%D1%80%D1%85%D0%B8%D0%B4%D0%B5%D0%B8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A%D0%BB%D0%B5%D1%82%D0%BE%D1%87%D0%BD%D0%BE%D0%B5_%D0%B4%D0%B5%D0%BB%D0%B5%D0%BD%D0%B8%D0%B5" TargetMode="External"/><Relationship Id="rId3" Type="http://schemas.openxmlformats.org/officeDocument/2006/relationships/hyperlink" Target="https://ru.wikipedia.org/wiki/%D0%9C%D0%B5%D0%B9%D0%B5%D0%BD,_%D0%A4%D1%80%D0%B0%D0%BD%D1%86_%D0%AE%D0%BB%D0%B8%D1%83%D1%81_%D0%A4%D0%B5%D1%80%D0%B4%D0%B8%D0%BD%D0%B0%D0%BD%D0%B4" TargetMode="External"/><Relationship Id="rId7" Type="http://schemas.openxmlformats.org/officeDocument/2006/relationships/hyperlink" Target="https://ru.wikipedia.org/wiki/%D0%92%D0%B8%D1%80%D1%85%D0%BE%D0%B2,_%D0%A0%D1%83%D0%B4%D0%BE%D0%BB%D1%8C%D1%84" TargetMode="External"/><Relationship Id="rId2" Type="http://schemas.openxmlformats.org/officeDocument/2006/relationships/hyperlink" Target="https://ru.wikipedia.org/wiki/%D0%A8%D0%BB%D0%B5%D0%B9%D0%B4%D0%B5%D0%BD,_%D0%9C%D0%B0%D1%82%D1%82%D0%B8%D0%B0%D1%8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0%D0%B5%D0%BC%D0%B0%D0%BA,_%D0%A0%D0%BE%D0%B1%D0%B5%D1%80%D1%82" TargetMode="External"/><Relationship Id="rId5" Type="http://schemas.openxmlformats.org/officeDocument/2006/relationships/hyperlink" Target="https://en.wikipedia.org/wiki/de_novo" TargetMode="External"/><Relationship Id="rId4" Type="http://schemas.openxmlformats.org/officeDocument/2006/relationships/hyperlink" Target="https://ru.wikipedia.org/w/index.php?title=De_novo&amp;action=edit&amp;redlink=1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C%D0%B8%D1%82%D0%BE%D0%B7" TargetMode="External"/><Relationship Id="rId3" Type="http://schemas.openxmlformats.org/officeDocument/2006/relationships/hyperlink" Target="https://ru.wikipedia.org/wiki/%D0%9E%D0%BF%D0%BB%D0%BE%D0%B4%D0%BE%D1%82%D0%B2%D0%BE%D1%80%D0%B5%D0%BD%D0%B8%D0%B5" TargetMode="External"/><Relationship Id="rId7" Type="http://schemas.openxmlformats.org/officeDocument/2006/relationships/hyperlink" Target="https://ru.wikipedia.org/wiki/%D0%92%D0%B5%D0%B9%D1%81%D0%BC%D0%B0%D0%BD,_%D0%90%D0%B2%D0%B3%D1%83%D1%81%D1%82" TargetMode="External"/><Relationship Id="rId2" Type="http://schemas.openxmlformats.org/officeDocument/2006/relationships/hyperlink" Target="https://ru.wikipedia.org/wiki/%D0%93%D0%B5%D1%80%D1%82%D0%B2%D0%B8%D0%B3,_%D0%9E%D1%81%D0%BA%D0%B0%D1%8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F%D0%B9%D1%86%D0%B5%D0%BA%D0%BB%D0%B5%D1%82%D0%BA%D0%B0" TargetMode="External"/><Relationship Id="rId5" Type="http://schemas.openxmlformats.org/officeDocument/2006/relationships/hyperlink" Target="https://ru.wikipedia.org/wiki/%D0%A1%D0%BF%D0%B5%D1%80%D0%BC%D0%B0%D1%82%D0%BE%D0%B7%D0%BE%D0%B8%D0%B4" TargetMode="External"/><Relationship Id="rId4" Type="http://schemas.openxmlformats.org/officeDocument/2006/relationships/hyperlink" Target="https://ru.wikipedia.org/wiki/%D0%9C%D0%BE%D1%80%D1%81%D0%BA%D0%B8%D0%B5_%D0%B5%D0%B6%D0%B8" TargetMode="External"/><Relationship Id="rId9" Type="http://schemas.openxmlformats.org/officeDocument/2006/relationships/hyperlink" Target="https://ru.wikipedia.org/wiki/%D0%97%D0%B0%D0%BA%D0%BE%D0%BD%D1%8B_%D0%9C%D0%B5%D0%BD%D0%B4%D0%B5%D0%BB%D1%8F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Nuclear_components_ru.jpg?uselang=ru" TargetMode="External"/><Relationship Id="rId2" Type="http://schemas.openxmlformats.org/officeDocument/2006/relationships/hyperlink" Target="https://ru.wikipedia.org/wiki/%D0%97%D0%B5%D0%BB%D1%91%D0%BD%D1%8B%D0%B9_%D1%84%D0%BB%D1%83%D0%BE%D1%80%D0%B5%D1%81%D1%86%D0%B5%D0%BD%D1%82%D0%BD%D1%8B%D0%B9_%D0%B1%D0%B5%D0%BB%D0%BE%D0%BA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A%D0%BB%D0%B5%D1%82%D0%BE%D1%87%D0%BD%D0%BE%D0%B5_%D1%8F%D0%B4%D1%80%D0%BE#cite_note-MBoC-7" TargetMode="External"/><Relationship Id="rId2" Type="http://schemas.openxmlformats.org/officeDocument/2006/relationships/hyperlink" Target="https://ru.wikipedia.org/wiki/%D0%9C%D0%BA%D0%BC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A6%D0%B8%D1%82%D0%BE%D0%B7%D0%BE%D0%BB%D1%8C" TargetMode="External"/><Relationship Id="rId4" Type="http://schemas.openxmlformats.org/officeDocument/2006/relationships/hyperlink" Target="https://ru.wikipedia.org/wiki/%D0%9D%D1%83%D0%BA%D0%BB%D0%B5%D0%BE%D0%BF%D0%BB%D0%B0%D0%B7%D0%BC%D0%B0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D%D0%BD%D0%B4%D0%BE%D0%BF%D0%BB%D0%B0%D0%B7%D0%BC%D0%B0%D1%82%D0%B8%D1%87%D0%B5%D1%81%D0%BA%D0%B8%D0%B9_%D1%80%D0%B5%D1%82%D0%B8%D0%BA%D1%83%D0%BB%D1%83%D0%BC" TargetMode="External"/><Relationship Id="rId2" Type="http://schemas.openxmlformats.org/officeDocument/2006/relationships/hyperlink" Target="https://ru.wikipedia.org/wiki/%D0%9D%D0%BC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9A%D0%BB%D0%B5%D1%82%D0%BE%D1%87%D0%BD%D0%BE%D0%B5_%D1%8F%D0%B4%D1%80%D0%BE#cite_note-Paine-9" TargetMode="External"/><Relationship Id="rId4" Type="http://schemas.openxmlformats.org/officeDocument/2006/relationships/hyperlink" Target="https://ru.wikipedia.org/wiki/%D0%A0%D0%B8%D0%B1%D0%BE%D1%81%D0%BE%D0%BC%D0%B0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D%D1%83%D0%BA%D0%BB%D0%B5%D0%BE%D0%BF%D0%BE%D1%80%D0%B8%D0%BD%D1%8B" TargetMode="External"/><Relationship Id="rId2" Type="http://schemas.openxmlformats.org/officeDocument/2006/relationships/hyperlink" Target="https://ru.wikipedia.org/wiki/%D0%9A%D0%BB%D0%B5%D1%82%D0%BE%D1%87%D0%BD%D0%BE%D0%B5_%D1%8F%D0%B4%D1%80%D0%BE#cite_note-.D0.9A.D0.B0.D1.81.D1.81.D0.B8.D0.BC.D0.B5.D1.80.D0.B8.D1.81.2C_.D0.9B.D0.B8.D0.BD.D0.B3.D0.B0.D0.BF.D0.BF.D0.B0.2C_.D0.9F.D0.BB.D0.BE.D0.BF.D0.BF.D0.B5.D1.80.E2.80.942016.E2.80.94.E2.80.94406-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94%D0%B0%D0%BB%D1%8C%D1%82%D0%BE%D0%BD_(%D0%B5%D0%B4%D0%B8%D0%BD%D0%B8%D1%86%D0%B0_%D0%B8%D0%B7%D0%BC%D0%B5%D1%80%D0%B5%D0%BD%D0%B8%D1%8F)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The_three_layers_of_NE_proteins_ru.svg?uselang=ru" TargetMode="External"/><Relationship Id="rId2" Type="http://schemas.openxmlformats.org/officeDocument/2006/relationships/hyperlink" Target="https://ru.wikipedia.org/wiki/%D0%9F%D1%80%D0%BE%D0%BC%D0%B5%D0%B6%D1%83%D1%82%D0%BE%D1%87%D0%BD%D1%8B%D0%B5_%D1%84%D0%B8%D0%BB%D0%B0%D0%BC%D0%B5%D0%BD%D1%82%D1%8B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F%D1%80%D0%BE%D1%86%D0%B5%D1%81%D1%81%D0%B8%D0%BD%D0%B3_%D0%A0%D0%9D%D0%9A" TargetMode="External"/><Relationship Id="rId7" Type="http://schemas.openxmlformats.org/officeDocument/2006/relationships/hyperlink" Target="https://en.wikipedia.org/wiki/Paraspeckle" TargetMode="External"/><Relationship Id="rId2" Type="http://schemas.openxmlformats.org/officeDocument/2006/relationships/hyperlink" Target="https://ru.wikipedia.org/wiki/%D0%A1%D0%B8%D0%BD%D1%82%D0%B5%D0%B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/index.php?title=%D0%9F%D0%B0%D1%80%D0%B0%D1%81%D0%BF%D0%B5%D0%BA%D0%BB%D1%8B&amp;action=edit&amp;redlink=1" TargetMode="External"/><Relationship Id="rId5" Type="http://schemas.openxmlformats.org/officeDocument/2006/relationships/hyperlink" Target="https://ru.wikipedia.org/wiki/%D0%A1%D0%BF%D0%BB%D0%B0%D0%B9%D1%81%D0%BE%D1%81%D0%BE%D0%BC%D0%B0" TargetMode="External"/><Relationship Id="rId4" Type="http://schemas.openxmlformats.org/officeDocument/2006/relationships/hyperlink" Target="https://ru.wikipedia.org/wiki/%D0%A0%D0%A0%D0%9D%D0%9A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/index.php?title=NPAT&amp;action=edit&amp;redlink=1" TargetMode="External"/><Relationship Id="rId13" Type="http://schemas.openxmlformats.org/officeDocument/2006/relationships/hyperlink" Target="https://ru.wikipedia.org/wiki/%D0%9C%D0%B0%D0%BB%D1%8B%D0%B5_%D0%A0%D0%9D%D0%9A" TargetMode="External"/><Relationship Id="rId18" Type="http://schemas.openxmlformats.org/officeDocument/2006/relationships/hyperlink" Target="https://ru.wikipedia.org/wiki/%D0%A0%D0%B5%D0%BF%D0%B0%D1%80%D0%B0%D1%86%D0%B8%D1%8F_%D0%94%D0%9D%D0%9A" TargetMode="External"/><Relationship Id="rId3" Type="http://schemas.openxmlformats.org/officeDocument/2006/relationships/hyperlink" Target="https://en.wikipedia.org/wiki/RNA_polymerase_I" TargetMode="External"/><Relationship Id="rId21" Type="http://schemas.openxmlformats.org/officeDocument/2006/relationships/hyperlink" Target="https://ru.wikipedia.org/wiki/%D0%A0%D0%B5%D0%B4%D0%B0%D0%BA%D1%82%D0%B8%D1%80%D0%BE%D0%B2%D0%B0%D0%BD%D0%B8%D0%B5_%D0%A0%D0%9D%D0%9A" TargetMode="External"/><Relationship Id="rId7" Type="http://schemas.openxmlformats.org/officeDocument/2006/relationships/hyperlink" Target="https://ru.wikipedia.org/wiki/%D0%93%D0%B8%D1%81%D1%82%D0%BE%D0%BD" TargetMode="External"/><Relationship Id="rId12" Type="http://schemas.openxmlformats.org/officeDocument/2006/relationships/hyperlink" Target="https://ru.wikipedia.org/wiki/%D0%A2%D0%B5%D0%BB%D1%8C%D1%86%D0%B5_%D0%9A%D0%B0%D1%85%D0%B0%D0%BB%D1%8F" TargetMode="External"/><Relationship Id="rId17" Type="http://schemas.openxmlformats.org/officeDocument/2006/relationships/hyperlink" Target="https://ru.wikipedia.org/wiki/PML-%D1%82%D0%B5%D0%BB%D1%8C%D1%86%D0%B0" TargetMode="External"/><Relationship Id="rId2" Type="http://schemas.openxmlformats.org/officeDocument/2006/relationships/hyperlink" Target="https://ru.wikipedia.org/w/index.php?title=%D0%A0%D0%9D%D0%9A-%D0%BF%D0%BE%D0%BB%D0%B8%D0%BC%D0%B5%D1%80%D0%B0%D0%B7%D0%B0_I&amp;action=edit&amp;redlink=1" TargetMode="External"/><Relationship Id="rId16" Type="http://schemas.openxmlformats.org/officeDocument/2006/relationships/hyperlink" Target="https://en.wikipedia.org/wiki/Survival_of_motor_neuron" TargetMode="External"/><Relationship Id="rId20" Type="http://schemas.openxmlformats.org/officeDocument/2006/relationships/hyperlink" Target="https://ru.wikipedia.org/wiki/%D0%91%D0%B5%D0%BB%D0%BE%D0%BA_%D0%BF%D1%80%D0%BE%D0%BC%D0%B8%D0%B5%D0%BB%D0%BE%D1%86%D0%B8%D1%82%D0%B0%D1%80%D0%BD%D0%BE%D0%B3%D0%BE_%D0%BB%D0%B5%D0%B9%D0%BA%D0%BE%D0%B7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HSF1" TargetMode="External"/><Relationship Id="rId11" Type="http://schemas.openxmlformats.org/officeDocument/2006/relationships/hyperlink" Target="https://en.wikipedia.org/wiki/U7_small_nuclear_RNA" TargetMode="External"/><Relationship Id="rId24" Type="http://schemas.openxmlformats.org/officeDocument/2006/relationships/hyperlink" Target="https://en.wikipedia.org/wiki/RNA_polymerase_III" TargetMode="External"/><Relationship Id="rId5" Type="http://schemas.openxmlformats.org/officeDocument/2006/relationships/hyperlink" Target="https://ru.wikipedia.org/w/index.php?title=HSF1&amp;action=edit&amp;redlink=1" TargetMode="External"/><Relationship Id="rId15" Type="http://schemas.openxmlformats.org/officeDocument/2006/relationships/hyperlink" Target="https://ru.wikipedia.org/w/index.php?title=SMN&amp;action=edit&amp;redlink=1" TargetMode="External"/><Relationship Id="rId23" Type="http://schemas.openxmlformats.org/officeDocument/2006/relationships/hyperlink" Target="https://ru.wikipedia.org/w/index.php?title=%D0%A0%D0%9D%D0%9A-%D0%BF%D0%BE%D0%BB%D0%B8%D0%BC%D0%B5%D1%80%D0%B0%D0%B7%D0%B0_III&amp;action=edit&amp;redlink=1" TargetMode="External"/><Relationship Id="rId10" Type="http://schemas.openxmlformats.org/officeDocument/2006/relationships/hyperlink" Target="https://ru.wikipedia.org/w/index.php?title=U7_(%D0%A0%D0%9D%D0%9A)&amp;action=edit&amp;redlink=1" TargetMode="External"/><Relationship Id="rId19" Type="http://schemas.openxmlformats.org/officeDocument/2006/relationships/hyperlink" Target="https://ru.wikipedia.org/wiki/%D0%92%D0%B8%D1%80%D1%83%D1%81%D1%8B" TargetMode="External"/><Relationship Id="rId4" Type="http://schemas.openxmlformats.org/officeDocument/2006/relationships/hyperlink" Target="https://ru.wikipedia.org/wiki/%D0%A1%D0%BF%D0%BB%D0%B0%D0%B9%D1%81%D0%B8%D0%BD%D0%B3" TargetMode="External"/><Relationship Id="rId9" Type="http://schemas.openxmlformats.org/officeDocument/2006/relationships/hyperlink" Target="https://en.wikipedia.org/wiki/NPAT_(gene)" TargetMode="External"/><Relationship Id="rId14" Type="http://schemas.openxmlformats.org/officeDocument/2006/relationships/hyperlink" Target="https://ru.wikipedia.org/wiki/%D0%9A%D0%BE%D0%B8%D0%BB%D0%B8%D0%BD" TargetMode="External"/><Relationship Id="rId22" Type="http://schemas.openxmlformats.org/officeDocument/2006/relationships/hyperlink" Target="https://ru.wikipedia.org/wiki/%D0%9E%D0%BA%D0%BE%D0%BB%D0%BE%D1%8F%D0%B4%D1%80%D1%8B%D1%88%D0%BA%D0%BE%D0%B2%D1%8B%D0%B9_%D0%BA%D0%BE%D0%BC%D0%BF%D0%B0%D1%80%D1%82%D0%BC%D0%B5%D0%BD%D1%82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0%D0%B8%D0%B1%D0%BE%D1%81%D0%BE%D0%BC%D0%BD%D1%8B%D0%B5_%D1%80%D0%B8%D0%B1%D0%BE%D0%BD%D1%83%D0%BA%D0%BB%D0%B5%D0%B8%D0%BD%D0%BE%D0%B2%D1%8B%D0%B5_%D0%BA%D0%B8%D1%81%D0%BB%D0%BE%D1%82%D1%8B" TargetMode="External"/><Relationship Id="rId2" Type="http://schemas.openxmlformats.org/officeDocument/2006/relationships/hyperlink" Target="https://ru.wikipedia.org/wiki/%D0%A2%D0%B0%D0%BD%D0%B4%D0%B5%D0%BC%D0%BD%D1%8B%D0%B5_%D0%BF%D0%BE%D0%B2%D1%82%D0%BE%D1%80%D1%8B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9A%D0%BE%D0%B8%D0%BB%D0%B8%D0%BD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9F%D1%80%D0%BE%D0%BA%D0%B0%D1%80%D0%B8%D0%BE%D1%82%D1%8B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0%D0%9D%D0%9A-%D0%BF%D0%BE%D0%BB%D0%B8%D0%BC%D0%B5%D1%80%D0%B0%D0%B7%D0%B0" TargetMode="External"/><Relationship Id="rId2" Type="http://schemas.openxmlformats.org/officeDocument/2006/relationships/hyperlink" Target="https://ru.wikipedia.org/wiki/%D0%A5%D0%B5%D0%BB%D0%B8%D0%BA%D0%B0%D0%B7%D0%B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A2%D0%BE%D0%BF%D0%BE%D0%B8%D0%B7%D0%BE%D0%BC%D0%B5%D1%80%D0%B0%D0%B7%D0%B0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9257705">
            <a:off x="-265282" y="711088"/>
            <a:ext cx="6405350" cy="3466513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b="1" dirty="0"/>
              <a:t>Клеточное ядро</a:t>
            </a:r>
            <a:br>
              <a:rPr lang="ru-RU" b="1" dirty="0"/>
            </a:b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8831" t="4154"/>
          <a:stretch/>
        </p:blipFill>
        <p:spPr>
          <a:xfrm>
            <a:off x="5909481" y="1228298"/>
            <a:ext cx="4817658" cy="530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3235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13899"/>
            <a:ext cx="10515600" cy="5863064"/>
          </a:xfrm>
        </p:spPr>
        <p:txBody>
          <a:bodyPr>
            <a:normAutofit/>
          </a:bodyPr>
          <a:lstStyle/>
          <a:p>
            <a:pPr lvl="0"/>
            <a:r>
              <a:rPr lang="ru-RU" dirty="0">
                <a:hlinkClick r:id="rId2"/>
              </a:rPr>
              <a:t>1История изучения</a:t>
            </a:r>
            <a:endParaRPr lang="ru-RU" sz="2000" dirty="0"/>
          </a:p>
          <a:p>
            <a:pPr lvl="0"/>
            <a:r>
              <a:rPr lang="ru-RU" dirty="0">
                <a:hlinkClick r:id="rId3"/>
              </a:rPr>
              <a:t>2Структуры</a:t>
            </a:r>
            <a:endParaRPr lang="ru-RU" sz="2000" dirty="0"/>
          </a:p>
          <a:p>
            <a:pPr lvl="1"/>
            <a:r>
              <a:rPr lang="ru-RU" dirty="0">
                <a:hlinkClick r:id="rId4"/>
              </a:rPr>
              <a:t>2.1Ядерная оболочка и ядерные поры</a:t>
            </a:r>
            <a:endParaRPr lang="ru-RU" sz="1800" dirty="0"/>
          </a:p>
          <a:p>
            <a:pPr lvl="1"/>
            <a:r>
              <a:rPr lang="ru-RU" dirty="0">
                <a:hlinkClick r:id="rId5"/>
              </a:rPr>
              <a:t>2.2Ядерная </a:t>
            </a:r>
            <a:r>
              <a:rPr lang="ru-RU" dirty="0" err="1">
                <a:hlinkClick r:id="rId5"/>
              </a:rPr>
              <a:t>ламина</a:t>
            </a:r>
            <a:endParaRPr lang="ru-RU" sz="1800" dirty="0"/>
          </a:p>
          <a:p>
            <a:pPr lvl="1"/>
            <a:r>
              <a:rPr lang="ru-RU" dirty="0">
                <a:hlinkClick r:id="rId6"/>
              </a:rPr>
              <a:t>2.3Хромосомы</a:t>
            </a:r>
            <a:endParaRPr lang="ru-RU" sz="1800" dirty="0"/>
          </a:p>
          <a:p>
            <a:pPr lvl="1"/>
            <a:r>
              <a:rPr lang="ru-RU" dirty="0">
                <a:hlinkClick r:id="rId7"/>
              </a:rPr>
              <a:t>2.4Ядерные тельца</a:t>
            </a:r>
            <a:endParaRPr lang="ru-RU" sz="1800" dirty="0"/>
          </a:p>
          <a:p>
            <a:pPr lvl="0"/>
            <a:r>
              <a:rPr lang="ru-RU" dirty="0" smtClean="0">
                <a:hlinkClick r:id="rId8"/>
              </a:rPr>
              <a:t>3Функции</a:t>
            </a:r>
            <a:endParaRPr lang="ru-RU" sz="2000" dirty="0"/>
          </a:p>
          <a:p>
            <a:pPr lvl="0"/>
            <a:r>
              <a:rPr lang="ru-RU" dirty="0">
                <a:hlinkClick r:id="rId9"/>
              </a:rPr>
              <a:t>4Ядерный транспорт</a:t>
            </a:r>
            <a:endParaRPr lang="ru-RU" sz="2000" dirty="0"/>
          </a:p>
          <a:p>
            <a:pPr lvl="0"/>
            <a:r>
              <a:rPr lang="ru-RU" dirty="0">
                <a:hlinkClick r:id="rId10"/>
              </a:rPr>
              <a:t>5Сборка и разборка</a:t>
            </a:r>
            <a:endParaRPr lang="ru-RU" sz="2000" dirty="0"/>
          </a:p>
          <a:p>
            <a:pPr lvl="0"/>
            <a:r>
              <a:rPr lang="ru-RU" dirty="0">
                <a:hlinkClick r:id="rId11"/>
              </a:rPr>
              <a:t>6Особенности ядер у различных эукариот</a:t>
            </a:r>
            <a:endParaRPr lang="ru-RU" sz="2000" dirty="0"/>
          </a:p>
          <a:p>
            <a:pPr lvl="0"/>
            <a:r>
              <a:rPr lang="ru-RU" dirty="0" smtClean="0">
                <a:hlinkClick r:id="rId12"/>
              </a:rPr>
              <a:t>7Происхождение </a:t>
            </a:r>
            <a:r>
              <a:rPr lang="ru-RU" dirty="0">
                <a:hlinkClick r:id="rId12"/>
              </a:rPr>
              <a:t>ядра</a:t>
            </a:r>
            <a:endParaRPr lang="ru-RU" sz="2000" dirty="0"/>
          </a:p>
          <a:p>
            <a:pPr lvl="0"/>
            <a:r>
              <a:rPr lang="ru-RU" dirty="0">
                <a:hlinkClick r:id="rId13"/>
              </a:rPr>
              <a:t>8Клиническое значение</a:t>
            </a:r>
            <a:endParaRPr lang="ru-RU" sz="2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6397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009934"/>
            <a:ext cx="10515600" cy="5167029"/>
          </a:xfrm>
        </p:spPr>
        <p:txBody>
          <a:bodyPr/>
          <a:lstStyle/>
          <a:p>
            <a:r>
              <a:rPr lang="ru-RU" b="1" dirty="0" err="1"/>
              <a:t>Кле́точное</a:t>
            </a:r>
            <a:r>
              <a:rPr lang="ru-RU" b="1" dirty="0"/>
              <a:t> ядро́</a:t>
            </a:r>
            <a:r>
              <a:rPr lang="ru-RU" dirty="0"/>
              <a:t> (</a:t>
            </a:r>
            <a:r>
              <a:rPr lang="ru-RU" u="sng" dirty="0">
                <a:hlinkClick r:id="rId2" tooltip="Латинский язык"/>
              </a:rPr>
              <a:t>лат.</a:t>
            </a:r>
            <a:r>
              <a:rPr lang="ru-RU" dirty="0"/>
              <a:t> </a:t>
            </a:r>
            <a:r>
              <a:rPr lang="la-Latn" i="1" dirty="0"/>
              <a:t>nucleus</a:t>
            </a:r>
            <a:r>
              <a:rPr lang="ru-RU" dirty="0"/>
              <a:t> «ядро») — окружённый двумя </a:t>
            </a:r>
            <a:r>
              <a:rPr lang="ru-RU" u="sng" dirty="0">
                <a:hlinkClick r:id="rId3" tooltip="Биологические мембраны"/>
              </a:rPr>
              <a:t>мембранами</a:t>
            </a:r>
            <a:r>
              <a:rPr lang="ru-RU" dirty="0"/>
              <a:t> </a:t>
            </a:r>
            <a:r>
              <a:rPr lang="ru-RU" dirty="0" err="1"/>
              <a:t>компартмент</a:t>
            </a:r>
            <a:r>
              <a:rPr lang="ru-RU" dirty="0"/>
              <a:t> </a:t>
            </a:r>
            <a:r>
              <a:rPr lang="ru-RU" u="sng" dirty="0" err="1">
                <a:hlinkClick r:id="rId4" tooltip="Эукариоты"/>
              </a:rPr>
              <a:t>эукариотической</a:t>
            </a:r>
            <a:r>
              <a:rPr lang="ru-RU" dirty="0"/>
              <a:t> клетки</a:t>
            </a:r>
            <a:r>
              <a:rPr lang="ru-RU" u="sng" baseline="30000" dirty="0">
                <a:hlinkClick r:id="rId5"/>
              </a:rPr>
              <a:t>[1]</a:t>
            </a:r>
            <a:r>
              <a:rPr lang="ru-RU" dirty="0"/>
              <a:t>. Обычно в клетках эукариот имеется одно ядро, однако некоторые типы клеток, например, </a:t>
            </a:r>
            <a:r>
              <a:rPr lang="ru-RU" u="sng" dirty="0">
                <a:hlinkClick r:id="rId6" tooltip="Эритроцит"/>
              </a:rPr>
              <a:t>эритроциты</a:t>
            </a:r>
            <a:r>
              <a:rPr lang="ru-RU" dirty="0"/>
              <a:t> </a:t>
            </a:r>
            <a:r>
              <a:rPr lang="ru-RU" u="sng" dirty="0">
                <a:hlinkClick r:id="rId7" tooltip="Млекопитающие"/>
              </a:rPr>
              <a:t>млекопитающих</a:t>
            </a:r>
            <a:r>
              <a:rPr lang="ru-RU" dirty="0"/>
              <a:t>, не имеют ядра, а другие содержат несколько ядер</a:t>
            </a:r>
            <a:r>
              <a:rPr lang="ru-RU" dirty="0" smtClean="0"/>
              <a:t>.</a:t>
            </a:r>
          </a:p>
          <a:p>
            <a:r>
              <a:rPr lang="ru-RU" dirty="0"/>
              <a:t>В ядре заключена </a:t>
            </a:r>
            <a:r>
              <a:rPr lang="ru-RU" dirty="0" err="1"/>
              <a:t>бо́льшая</a:t>
            </a:r>
            <a:r>
              <a:rPr lang="ru-RU" dirty="0"/>
              <a:t> часть </a:t>
            </a:r>
            <a:r>
              <a:rPr lang="ru-RU" u="sng" dirty="0">
                <a:hlinkClick r:id="rId8" tooltip="Генетический материал"/>
              </a:rPr>
              <a:t>генетического материала</a:t>
            </a:r>
            <a:r>
              <a:rPr lang="ru-RU" dirty="0"/>
              <a:t> клетки, представленного несколькими линейными </a:t>
            </a:r>
            <a:r>
              <a:rPr lang="ru-RU" dirty="0" err="1"/>
              <a:t>длинными</a:t>
            </a:r>
            <a:r>
              <a:rPr lang="ru-RU" u="sng" dirty="0" err="1">
                <a:hlinkClick r:id="rId9" tooltip="Молекула"/>
              </a:rPr>
              <a:t>молекулами</a:t>
            </a:r>
            <a:r>
              <a:rPr lang="ru-RU" dirty="0"/>
              <a:t> </a:t>
            </a:r>
            <a:r>
              <a:rPr lang="ru-RU" u="sng" dirty="0">
                <a:hlinkClick r:id="rId10" tooltip="Дезоксирибонуклеиновая кислота"/>
              </a:rPr>
              <a:t>ДНК</a:t>
            </a:r>
            <a:r>
              <a:rPr lang="ru-RU" dirty="0"/>
              <a:t>, связанного с </a:t>
            </a:r>
            <a:r>
              <a:rPr lang="ru-RU" u="sng" dirty="0">
                <a:hlinkClick r:id="rId11" tooltip="Белок"/>
              </a:rPr>
              <a:t>белками</a:t>
            </a:r>
            <a:r>
              <a:rPr lang="ru-RU" dirty="0"/>
              <a:t> — </a:t>
            </a:r>
            <a:r>
              <a:rPr lang="ru-RU" u="sng" dirty="0">
                <a:hlinkClick r:id="rId12" tooltip="Хромосома"/>
              </a:rPr>
              <a:t>хромосомами</a:t>
            </a:r>
            <a:r>
              <a:rPr lang="ru-RU" dirty="0"/>
              <a:t>. </a:t>
            </a:r>
            <a:r>
              <a:rPr lang="ru-RU" u="sng" dirty="0">
                <a:hlinkClick r:id="rId13" tooltip="Ген"/>
              </a:rPr>
              <a:t>Гены</a:t>
            </a:r>
            <a:r>
              <a:rPr lang="ru-RU" dirty="0"/>
              <a:t>, локализованные в хромосомах, составляют </a:t>
            </a:r>
            <a:r>
              <a:rPr lang="ru-RU" dirty="0" err="1"/>
              <a:t>ядерный</a:t>
            </a:r>
            <a:r>
              <a:rPr lang="ru-RU" u="sng" dirty="0" err="1">
                <a:hlinkClick r:id="rId14" tooltip="Геном"/>
              </a:rPr>
              <a:t>геном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6493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 основным структурам, из которых состоит ядро, относят </a:t>
            </a:r>
            <a:r>
              <a:rPr lang="ru-RU" u="sng" dirty="0">
                <a:hlinkClick r:id="rId2" tooltip="Ядерная оболочка"/>
              </a:rPr>
              <a:t>ядерную оболочку</a:t>
            </a:r>
            <a:r>
              <a:rPr lang="ru-RU" dirty="0"/>
              <a:t> — двойную мембрану, окружающую ядро и изолирующую его от </a:t>
            </a:r>
            <a:r>
              <a:rPr lang="ru-RU" u="sng" dirty="0">
                <a:hlinkClick r:id="rId3" tooltip="Цитоплазма"/>
              </a:rPr>
              <a:t>цитоплазмы</a:t>
            </a:r>
            <a:r>
              <a:rPr lang="ru-RU" dirty="0"/>
              <a:t>, а также </a:t>
            </a:r>
            <a:r>
              <a:rPr lang="ru-RU" u="sng" dirty="0">
                <a:hlinkClick r:id="rId4" tooltip="Ядерный скелет"/>
              </a:rPr>
              <a:t>ядерный матрикс</a:t>
            </a:r>
            <a:r>
              <a:rPr lang="ru-RU" dirty="0"/>
              <a:t> (который включает </a:t>
            </a:r>
            <a:r>
              <a:rPr lang="ru-RU" u="sng" dirty="0">
                <a:hlinkClick r:id="rId5" tooltip="Ядерная ламина"/>
              </a:rPr>
              <a:t>ядерную </a:t>
            </a:r>
            <a:r>
              <a:rPr lang="ru-RU" u="sng" dirty="0" err="1">
                <a:hlinkClick r:id="rId5" tooltip="Ядерная ламина"/>
              </a:rPr>
              <a:t>ламину</a:t>
            </a:r>
            <a:r>
              <a:rPr lang="ru-RU" dirty="0"/>
              <a:t>) — сеть </a:t>
            </a:r>
            <a:r>
              <a:rPr lang="ru-RU" u="sng" dirty="0" err="1">
                <a:hlinkClick r:id="rId6" tooltip="Филамент"/>
              </a:rPr>
              <a:t>филаментов</a:t>
            </a:r>
            <a:r>
              <a:rPr lang="ru-RU" dirty="0"/>
              <a:t>, которая обеспечивает механическую поддержку ядра, подобно </a:t>
            </a:r>
            <a:r>
              <a:rPr lang="ru-RU" u="sng" dirty="0" err="1">
                <a:hlinkClick r:id="rId7" tooltip="Цитоскелет"/>
              </a:rPr>
              <a:t>цитоскелету</a:t>
            </a:r>
            <a:r>
              <a:rPr lang="ru-RU" dirty="0"/>
              <a:t> в цитоплазме.</a:t>
            </a:r>
          </a:p>
          <a:p>
            <a:r>
              <a:rPr lang="ru-RU" dirty="0"/>
              <a:t>Поскольку ядерная оболочка непроницаема для крупных молекул, для регуляции транспорта молекул через ядерную оболочку (</a:t>
            </a:r>
            <a:r>
              <a:rPr lang="ru-RU" u="sng" dirty="0">
                <a:hlinkClick r:id="rId8" tooltip="Ядерный транспорт (страница отсутствует)"/>
              </a:rPr>
              <a:t>ядерный транспорт</a:t>
            </a:r>
            <a:r>
              <a:rPr lang="ru-RU" baseline="30000" dirty="0">
                <a:hlinkClick r:id="rId9" tooltip="en:Nuclear transport"/>
              </a:rPr>
              <a:t>[</a:t>
            </a:r>
            <a:r>
              <a:rPr lang="ru-RU" baseline="30000" dirty="0" err="1">
                <a:hlinkClick r:id="rId9" tooltip="en:Nuclear transport"/>
              </a:rPr>
              <a:t>en</a:t>
            </a:r>
            <a:r>
              <a:rPr lang="ru-RU" baseline="30000" dirty="0">
                <a:hlinkClick r:id="rId9" tooltip="en:Nuclear transport"/>
              </a:rPr>
              <a:t>]</a:t>
            </a:r>
            <a:r>
              <a:rPr lang="ru-RU" dirty="0"/>
              <a:t>) служат </a:t>
            </a:r>
            <a:r>
              <a:rPr lang="ru-RU" u="sng" dirty="0">
                <a:hlinkClick r:id="rId10" tooltip="Ядерные поры"/>
              </a:rPr>
              <a:t>ядерные поры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50997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Поры пронизывают обе ядерные мембраны и формируют сквозной канал, через который </a:t>
            </a:r>
            <a:r>
              <a:rPr lang="ru-RU" u="sng" dirty="0">
                <a:hlinkClick r:id="rId2" tooltip="Малые молекулы"/>
              </a:rPr>
              <a:t>малые молекулы</a:t>
            </a:r>
            <a:r>
              <a:rPr lang="ru-RU" dirty="0"/>
              <a:t> и </a:t>
            </a:r>
            <a:r>
              <a:rPr lang="ru-RU" u="sng" dirty="0">
                <a:hlinkClick r:id="rId3" tooltip="Ион"/>
              </a:rPr>
              <a:t>ионы</a:t>
            </a:r>
            <a:r>
              <a:rPr lang="ru-RU" dirty="0"/>
              <a:t> проходят свободно, а крупные молекулы активно транспортируются с участием белков-переносчиков. Перенос через ядерную оболочку таких крупных молекул, как белки </a:t>
            </a:r>
            <a:r>
              <a:rPr lang="ru-RU" dirty="0" err="1"/>
              <a:t>и</a:t>
            </a:r>
            <a:r>
              <a:rPr lang="ru-RU" u="sng" dirty="0" err="1">
                <a:hlinkClick r:id="rId4" tooltip="Рибонуклеиновая кислота"/>
              </a:rPr>
              <a:t>РНК</a:t>
            </a:r>
            <a:r>
              <a:rPr lang="ru-RU" dirty="0"/>
              <a:t>, необходим для экспрессии генов и поддержания хромосом. </a:t>
            </a:r>
          </a:p>
        </p:txBody>
      </p:sp>
    </p:spTree>
    <p:extLst>
      <p:ext uri="{BB962C8B-B14F-4D97-AF65-F5344CB8AC3E}">
        <p14:creationId xmlns:p14="http://schemas.microsoft.com/office/powerpoint/2010/main" val="29249318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История изучения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Самые ранние рисунки клеток и их ядер принадлежат основоположнику научной </a:t>
            </a:r>
            <a:r>
              <a:rPr lang="ru-RU" u="sng" dirty="0">
                <a:hlinkClick r:id="rId2" tooltip="Микроскопия"/>
              </a:rPr>
              <a:t>микроскопии</a:t>
            </a:r>
            <a:r>
              <a:rPr lang="ru-RU" dirty="0"/>
              <a:t> </a:t>
            </a:r>
            <a:r>
              <a:rPr lang="ru-RU" u="sng" dirty="0">
                <a:hlinkClick r:id="rId3" tooltip="Левенгук, Антони ван"/>
              </a:rPr>
              <a:t>Антони </a:t>
            </a:r>
            <a:r>
              <a:rPr lang="ru-RU" u="sng" dirty="0" err="1">
                <a:hlinkClick r:id="rId3" tooltip="Левенгук, Антони ван"/>
              </a:rPr>
              <a:t>ван</a:t>
            </a:r>
            <a:r>
              <a:rPr lang="ru-RU" u="sng" dirty="0">
                <a:hlinkClick r:id="rId3" tooltip="Левенгук, Антони ван"/>
              </a:rPr>
              <a:t> Левенгуку</a:t>
            </a:r>
            <a:r>
              <a:rPr lang="ru-RU" dirty="0"/>
              <a:t> (1633—1723), который наблюдал ядро </a:t>
            </a:r>
            <a:r>
              <a:rPr lang="ru-RU" dirty="0" err="1"/>
              <a:t>в</a:t>
            </a:r>
            <a:r>
              <a:rPr lang="ru-RU" u="sng" dirty="0" err="1">
                <a:hlinkClick r:id="rId4" tooltip="Эритроцит"/>
              </a:rPr>
              <a:t>эритроцитах</a:t>
            </a:r>
            <a:r>
              <a:rPr lang="ru-RU" dirty="0"/>
              <a:t> </a:t>
            </a:r>
            <a:r>
              <a:rPr lang="ru-RU" u="sng" dirty="0">
                <a:hlinkClick r:id="rId5" tooltip="Лосось"/>
              </a:rPr>
              <a:t>лосося</a:t>
            </a:r>
            <a:r>
              <a:rPr lang="ru-RU" u="sng" baseline="30000" dirty="0">
                <a:hlinkClick r:id="rId6"/>
              </a:rPr>
              <a:t>[2]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/>
              <a:t>Описания ядра также выполнил </a:t>
            </a:r>
            <a:r>
              <a:rPr lang="ru-RU" u="sng" dirty="0">
                <a:hlinkClick r:id="rId7" tooltip="Бауэр, Франц (страница отсутствует)"/>
              </a:rPr>
              <a:t>Франц Бауэр</a:t>
            </a:r>
            <a:r>
              <a:rPr lang="ru-RU" baseline="30000" dirty="0">
                <a:hlinkClick r:id="rId8" tooltip="en:Franz Bauer"/>
              </a:rPr>
              <a:t>[</a:t>
            </a:r>
            <a:r>
              <a:rPr lang="ru-RU" baseline="30000" dirty="0" err="1">
                <a:hlinkClick r:id="rId8" tooltip="en:Franz Bauer"/>
              </a:rPr>
              <a:t>en</a:t>
            </a:r>
            <a:r>
              <a:rPr lang="ru-RU" baseline="30000" dirty="0">
                <a:hlinkClick r:id="rId8" tooltip="en:Franz Bauer"/>
              </a:rPr>
              <a:t>]</a:t>
            </a:r>
            <a:r>
              <a:rPr lang="ru-RU" dirty="0"/>
              <a:t> в 1802 году</a:t>
            </a:r>
            <a:r>
              <a:rPr lang="ru-RU" u="sng" baseline="30000" dirty="0">
                <a:hlinkClick r:id="rId9"/>
              </a:rPr>
              <a:t>[3]</a:t>
            </a:r>
            <a:r>
              <a:rPr lang="ru-RU" dirty="0"/>
              <a:t>, а более детальное описание было выполнено в 1831 году </a:t>
            </a:r>
            <a:r>
              <a:rPr lang="ru-RU" u="sng" dirty="0">
                <a:hlinkClick r:id="rId10" tooltip="Шотландия"/>
              </a:rPr>
              <a:t>шотландским</a:t>
            </a:r>
            <a:r>
              <a:rPr lang="ru-RU" dirty="0"/>
              <a:t> </a:t>
            </a:r>
            <a:r>
              <a:rPr lang="ru-RU" u="sng" dirty="0">
                <a:hlinkClick r:id="rId11" tooltip="Ботаник"/>
              </a:rPr>
              <a:t>ботаником</a:t>
            </a:r>
            <a:r>
              <a:rPr lang="ru-RU" dirty="0"/>
              <a:t> </a:t>
            </a:r>
            <a:r>
              <a:rPr lang="ru-RU" u="sng" dirty="0">
                <a:hlinkClick r:id="rId12" tooltip="Броун, Роберт"/>
              </a:rPr>
              <a:t>Робертом Броуном</a:t>
            </a:r>
            <a:r>
              <a:rPr lang="ru-RU" dirty="0"/>
              <a:t> и представлено на собрании </a:t>
            </a:r>
            <a:r>
              <a:rPr lang="ru-RU" u="sng" dirty="0">
                <a:hlinkClick r:id="rId13" tooltip="Лондонское Линнеевское общество"/>
              </a:rPr>
              <a:t>Лондонского Линнеевского общества</a:t>
            </a:r>
            <a:r>
              <a:rPr lang="ru-RU" dirty="0"/>
              <a:t>. Броун изучал </a:t>
            </a:r>
            <a:r>
              <a:rPr lang="ru-RU" u="sng" dirty="0">
                <a:hlinkClick r:id="rId14" tooltip="Орхидеи"/>
              </a:rPr>
              <a:t>орхидеи</a:t>
            </a:r>
            <a:r>
              <a:rPr lang="ru-RU" dirty="0"/>
              <a:t> под микроскопом и обнаружил в клетках наружного слоя цветка непрозрачные области, которые он называл «ареолами» или «ядрами»</a:t>
            </a:r>
            <a:r>
              <a:rPr lang="ru-RU" u="sng" baseline="30000" dirty="0">
                <a:hlinkClick r:id="rId15"/>
              </a:rPr>
              <a:t>[4]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8555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1838 году </a:t>
            </a:r>
            <a:r>
              <a:rPr lang="ru-RU" u="sng" dirty="0" err="1">
                <a:hlinkClick r:id="rId2" tooltip="Шлейден, Маттиас"/>
              </a:rPr>
              <a:t>Маттиас</a:t>
            </a:r>
            <a:r>
              <a:rPr lang="ru-RU" u="sng" dirty="0">
                <a:hlinkClick r:id="rId2" tooltip="Шлейден, Маттиас"/>
              </a:rPr>
              <a:t> </a:t>
            </a:r>
            <a:r>
              <a:rPr lang="ru-RU" u="sng" dirty="0" err="1">
                <a:hlinkClick r:id="rId2" tooltip="Шлейден, Маттиас"/>
              </a:rPr>
              <a:t>Шлейден</a:t>
            </a:r>
            <a:r>
              <a:rPr lang="ru-RU" dirty="0"/>
              <a:t> предположил, что ядро участвует в образовании новых </a:t>
            </a:r>
            <a:r>
              <a:rPr lang="ru-RU" dirty="0" smtClean="0"/>
              <a:t>клеток</a:t>
            </a:r>
          </a:p>
          <a:p>
            <a:r>
              <a:rPr lang="ru-RU" dirty="0"/>
              <a:t>Убеждённым оппонентом этого взгляда был </a:t>
            </a:r>
            <a:r>
              <a:rPr lang="ru-RU" u="sng" dirty="0">
                <a:hlinkClick r:id="rId3" tooltip="Мейен, Франц Юлиус Фердинанд"/>
              </a:rPr>
              <a:t>Франц </a:t>
            </a:r>
            <a:r>
              <a:rPr lang="ru-RU" u="sng" dirty="0" err="1">
                <a:hlinkClick r:id="rId3" tooltip="Мейен, Франц Юлиус Фердинанд"/>
              </a:rPr>
              <a:t>Мейен</a:t>
            </a:r>
            <a:r>
              <a:rPr lang="ru-RU" dirty="0"/>
              <a:t>, </a:t>
            </a:r>
            <a:r>
              <a:rPr lang="ru-RU" dirty="0" err="1" smtClean="0"/>
              <a:t>откр</a:t>
            </a:r>
            <a:endParaRPr lang="ru-RU" dirty="0" smtClean="0"/>
          </a:p>
          <a:p>
            <a:r>
              <a:rPr lang="ru-RU" dirty="0"/>
              <a:t>Идея об образовании клеток </a:t>
            </a:r>
            <a:r>
              <a:rPr lang="ru-RU" i="1" u="sng" dirty="0" err="1">
                <a:hlinkClick r:id="rId4" tooltip="De novo (страница отсутствует)"/>
              </a:rPr>
              <a:t>de</a:t>
            </a:r>
            <a:r>
              <a:rPr lang="ru-RU" i="1" u="sng" dirty="0">
                <a:hlinkClick r:id="rId4" tooltip="De novo (страница отсутствует)"/>
              </a:rPr>
              <a:t> </a:t>
            </a:r>
            <a:r>
              <a:rPr lang="ru-RU" i="1" u="sng" dirty="0" err="1">
                <a:hlinkClick r:id="rId4" tooltip="De novo (страница отсутствует)"/>
              </a:rPr>
              <a:t>novo</a:t>
            </a:r>
            <a:r>
              <a:rPr lang="ru-RU" baseline="30000" dirty="0">
                <a:hlinkClick r:id="rId5" tooltip="en:de novo"/>
              </a:rPr>
              <a:t>[</a:t>
            </a:r>
            <a:r>
              <a:rPr lang="ru-RU" baseline="30000" dirty="0" err="1">
                <a:hlinkClick r:id="rId5" tooltip="en:de novo"/>
              </a:rPr>
              <a:t>en</a:t>
            </a:r>
            <a:r>
              <a:rPr lang="ru-RU" baseline="30000" dirty="0">
                <a:hlinkClick r:id="rId5" tooltip="en:de novo"/>
              </a:rPr>
              <a:t>]</a:t>
            </a:r>
            <a:r>
              <a:rPr lang="ru-RU" dirty="0"/>
              <a:t>, то есть с нуля, посредством </a:t>
            </a:r>
            <a:r>
              <a:rPr lang="ru-RU" dirty="0" err="1"/>
              <a:t>цитобластов</a:t>
            </a:r>
            <a:r>
              <a:rPr lang="ru-RU" dirty="0"/>
              <a:t> или иначе, противоречила работам </a:t>
            </a:r>
            <a:r>
              <a:rPr lang="ru-RU" u="sng" dirty="0">
                <a:hlinkClick r:id="rId6" tooltip="Ремак, Роберт"/>
              </a:rPr>
              <a:t>Роберта </a:t>
            </a:r>
            <a:r>
              <a:rPr lang="ru-RU" u="sng" dirty="0" err="1">
                <a:hlinkClick r:id="rId6" tooltip="Ремак, Роберт"/>
              </a:rPr>
              <a:t>Ремака</a:t>
            </a:r>
            <a:r>
              <a:rPr lang="ru-RU" dirty="0"/>
              <a:t> (1852) и </a:t>
            </a:r>
            <a:r>
              <a:rPr lang="ru-RU" u="sng" dirty="0">
                <a:hlinkClick r:id="rId7" tooltip="Вирхов, Рудольф"/>
              </a:rPr>
              <a:t>Рудольфа Вирхова</a:t>
            </a:r>
            <a:r>
              <a:rPr lang="ru-RU" dirty="0"/>
              <a:t> (1855), которые окончательно утвердили новую парадигму, утверждающую, что клетки могут образовываться только из клеток («</a:t>
            </a:r>
            <a:r>
              <a:rPr lang="ru-RU" dirty="0" err="1"/>
              <a:t>Omnis</a:t>
            </a:r>
            <a:r>
              <a:rPr lang="ru-RU" dirty="0"/>
              <a:t> </a:t>
            </a:r>
            <a:r>
              <a:rPr lang="ru-RU" dirty="0" err="1"/>
              <a:t>cellula</a:t>
            </a:r>
            <a:r>
              <a:rPr lang="ru-RU" dirty="0"/>
              <a:t> e </a:t>
            </a:r>
            <a:r>
              <a:rPr lang="ru-RU" dirty="0" err="1"/>
              <a:t>cellula</a:t>
            </a:r>
            <a:r>
              <a:rPr lang="ru-RU" dirty="0"/>
              <a:t>»). </a:t>
            </a:r>
            <a:r>
              <a:rPr lang="ru-RU" dirty="0" err="1" smtClean="0"/>
              <a:t>ывший</a:t>
            </a:r>
            <a:r>
              <a:rPr lang="ru-RU" dirty="0"/>
              <a:t>, что клетки размножаются посредством </a:t>
            </a:r>
            <a:r>
              <a:rPr lang="ru-RU" u="sng" dirty="0">
                <a:hlinkClick r:id="rId8" tooltip="Клеточное деление"/>
              </a:rPr>
              <a:t>деления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5383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Между 1877 и 1878 годами </a:t>
            </a:r>
            <a:r>
              <a:rPr lang="ru-RU" u="sng" dirty="0">
                <a:hlinkClick r:id="rId2" tooltip="Гертвиг, Оскар"/>
              </a:rPr>
              <a:t>Оскар </a:t>
            </a:r>
            <a:r>
              <a:rPr lang="ru-RU" u="sng" dirty="0" err="1">
                <a:hlinkClick r:id="rId2" tooltip="Гертвиг, Оскар"/>
              </a:rPr>
              <a:t>Гертвиг</a:t>
            </a:r>
            <a:r>
              <a:rPr lang="ru-RU" dirty="0"/>
              <a:t> опубликовал несколько работ по </a:t>
            </a:r>
            <a:r>
              <a:rPr lang="ru-RU" u="sng" dirty="0">
                <a:hlinkClick r:id="rId3" tooltip="Оплодотворение"/>
              </a:rPr>
              <a:t>оплодотворению</a:t>
            </a:r>
            <a:r>
              <a:rPr lang="ru-RU" dirty="0"/>
              <a:t> яиц у </a:t>
            </a:r>
            <a:r>
              <a:rPr lang="ru-RU" u="sng" dirty="0">
                <a:hlinkClick r:id="rId4" tooltip="Морские ежи"/>
              </a:rPr>
              <a:t>морских ежей</a:t>
            </a:r>
            <a:r>
              <a:rPr lang="ru-RU" dirty="0"/>
              <a:t>, в которых показал, что при оплодотворении ядро </a:t>
            </a:r>
            <a:r>
              <a:rPr lang="ru-RU" u="sng" dirty="0" err="1">
                <a:hlinkClick r:id="rId5" tooltip="Сперматозоид"/>
              </a:rPr>
              <a:t>сперматозоида</a:t>
            </a:r>
            <a:r>
              <a:rPr lang="ru-RU" dirty="0" err="1"/>
              <a:t>проникает</a:t>
            </a:r>
            <a:r>
              <a:rPr lang="ru-RU" dirty="0"/>
              <a:t> внутрь </a:t>
            </a:r>
            <a:r>
              <a:rPr lang="ru-RU" u="sng" dirty="0">
                <a:hlinkClick r:id="rId6" tooltip="Яйцеклетка"/>
              </a:rPr>
              <a:t>яйцеклетки</a:t>
            </a:r>
            <a:r>
              <a:rPr lang="ru-RU" dirty="0"/>
              <a:t> и сливается с её ядром</a:t>
            </a:r>
            <a:r>
              <a:rPr lang="ru-RU" dirty="0" smtClean="0"/>
              <a:t>.</a:t>
            </a:r>
          </a:p>
          <a:p>
            <a:r>
              <a:rPr lang="ru-RU" dirty="0"/>
              <a:t>В 1873 году </a:t>
            </a:r>
            <a:r>
              <a:rPr lang="ru-RU" u="sng" dirty="0">
                <a:hlinkClick r:id="rId7" tooltip="Вейсман, Август"/>
              </a:rPr>
              <a:t>Август Вейсман</a:t>
            </a:r>
            <a:r>
              <a:rPr lang="ru-RU" dirty="0"/>
              <a:t> высказал идею о равнозначности материнского и отцовского материала для наследственности. Функция ядра как носителя генетической информации стала очевидной лишь позже, после открытия </a:t>
            </a:r>
            <a:r>
              <a:rPr lang="ru-RU" u="sng" dirty="0">
                <a:hlinkClick r:id="rId8" tooltip="Митоз"/>
              </a:rPr>
              <a:t>митоза</a:t>
            </a:r>
            <a:r>
              <a:rPr lang="ru-RU" dirty="0"/>
              <a:t> и открытия заново </a:t>
            </a:r>
            <a:r>
              <a:rPr lang="ru-RU" u="sng" dirty="0">
                <a:hlinkClick r:id="rId9" tooltip="Законы Менделя"/>
              </a:rPr>
              <a:t>законов Менделя</a:t>
            </a:r>
            <a:r>
              <a:rPr lang="ru-RU" dirty="0"/>
              <a:t> в начале XX столетия. </a:t>
            </a:r>
          </a:p>
        </p:txBody>
      </p:sp>
    </p:spTree>
    <p:extLst>
      <p:ext uri="{BB962C8B-B14F-4D97-AF65-F5344CB8AC3E}">
        <p14:creationId xmlns:p14="http://schemas.microsoft.com/office/powerpoint/2010/main" val="1462779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Структуры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7861110" y="1337481"/>
            <a:ext cx="3494278" cy="4852182"/>
          </a:xfrm>
        </p:spPr>
        <p:txBody>
          <a:bodyPr/>
          <a:lstStyle/>
          <a:p>
            <a:r>
              <a:rPr lang="ru-RU" dirty="0"/>
              <a:t>Различные структуры клеточного ядра видны из-за накопления в них </a:t>
            </a:r>
            <a:r>
              <a:rPr lang="ru-RU" u="sng" dirty="0">
                <a:hlinkClick r:id="rId2" tooltip="Зелёный флуоресцентный белок"/>
              </a:rPr>
              <a:t>зелёного флуоресцентного белка</a:t>
            </a:r>
            <a:endParaRPr lang="ru-RU" dirty="0"/>
          </a:p>
          <a:p>
            <a:endParaRPr lang="ru-RU" dirty="0"/>
          </a:p>
        </p:txBody>
      </p:sp>
      <p:pic>
        <p:nvPicPr>
          <p:cNvPr id="8" name="Объект 7" descr="https://upload.wikimedia.org/wikipedia/commons/thumb/c/c4/Nuclear_components_ru.jpg/400px-Nuclear_components_ru.jpg">
            <a:hlinkClick r:id="rId3"/>
          </p:cNvPr>
          <p:cNvPicPr>
            <a:picLocks noGrp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60" y="1228300"/>
            <a:ext cx="7615450" cy="4380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067074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 </a:t>
            </a:r>
            <a:r>
              <a:rPr lang="ru-RU" dirty="0"/>
              <a:t>млекопитающих диаметр ядра составляет примерно 6 </a:t>
            </a:r>
            <a:r>
              <a:rPr lang="ru-RU" u="sng" dirty="0">
                <a:hlinkClick r:id="rId2" tooltip="Мкм"/>
              </a:rPr>
              <a:t>мкм</a:t>
            </a:r>
            <a:r>
              <a:rPr lang="ru-RU" dirty="0"/>
              <a:t>, а само ядро составляет около 10 % объёма клетки</a:t>
            </a:r>
            <a:r>
              <a:rPr lang="ru-RU" u="sng" baseline="30000" dirty="0">
                <a:hlinkClick r:id="rId3"/>
              </a:rPr>
              <a:t>[7]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Вязкая </a:t>
            </a:r>
            <a:r>
              <a:rPr lang="ru-RU" dirty="0"/>
              <a:t>жидкость, заполняющая ядро, </a:t>
            </a:r>
            <a:r>
              <a:rPr lang="ru-RU" dirty="0" smtClean="0"/>
              <a:t>называется </a:t>
            </a:r>
            <a:r>
              <a:rPr lang="ru-RU" u="sng" dirty="0" err="1" smtClean="0">
                <a:hlinkClick r:id="rId4" tooltip="Нуклеоплазма"/>
              </a:rPr>
              <a:t>нуклеоплазмой</a:t>
            </a:r>
            <a:r>
              <a:rPr lang="ru-RU" dirty="0"/>
              <a:t> и по химическому составу близка к </a:t>
            </a:r>
            <a:r>
              <a:rPr lang="ru-RU" u="sng" dirty="0" err="1">
                <a:hlinkClick r:id="rId5" tooltip="Цитозоль"/>
              </a:rPr>
              <a:t>цитозолю</a:t>
            </a:r>
            <a:r>
              <a:rPr lang="ru-RU" dirty="0"/>
              <a:t>, окружающему </a:t>
            </a:r>
            <a:r>
              <a:rPr lang="ru-RU" dirty="0" smtClean="0"/>
              <a:t>ядро.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2131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38200" y="365125"/>
            <a:ext cx="3993107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Ядерная оболочка и ядерные поры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264994" y="3562066"/>
            <a:ext cx="5316940" cy="3295934"/>
          </a:xfrm>
        </p:spPr>
        <p:txBody>
          <a:bodyPr/>
          <a:lstStyle/>
          <a:p>
            <a:r>
              <a:rPr lang="ru-RU" dirty="0"/>
              <a:t>Поперечный разрез ядерной поры. Цифрами обозначены: 1 — ядерная оболочка, 2 — внешнее кольцо, 3 — спицы, 4 — корзина, 5 — </a:t>
            </a:r>
            <a:r>
              <a:rPr lang="ru-RU" dirty="0" err="1"/>
              <a:t>филаменты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1307" y="336654"/>
            <a:ext cx="7360693" cy="623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5132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Ядерная оболочка состоит из двух мембран (наружной и внутренней), которые расположены параллельно на расстоянии от 10 до 50 </a:t>
            </a:r>
            <a:r>
              <a:rPr lang="ru-RU" u="sng" dirty="0" err="1">
                <a:hlinkClick r:id="rId2" tooltip="Нм"/>
              </a:rPr>
              <a:t>нм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/>
              <a:t>Наружная ядерная мембрана продолжается в мембрану шероховатого </a:t>
            </a:r>
            <a:r>
              <a:rPr lang="ru-RU" u="sng" dirty="0">
                <a:hlinkClick r:id="rId3" tooltip="Эндоплазматический ретикулум"/>
              </a:rPr>
              <a:t>эндоплазматического </a:t>
            </a:r>
            <a:r>
              <a:rPr lang="ru-RU" u="sng" dirty="0" err="1">
                <a:hlinkClick r:id="rId3" tooltip="Эндоплазматический ретикулум"/>
              </a:rPr>
              <a:t>ретикулума</a:t>
            </a:r>
            <a:r>
              <a:rPr lang="ru-RU" dirty="0"/>
              <a:t> (ЭПР) и покрыта </a:t>
            </a:r>
            <a:r>
              <a:rPr lang="ru-RU" u="sng" dirty="0">
                <a:hlinkClick r:id="rId4" tooltip="Рибосома"/>
              </a:rPr>
              <a:t>рибосомами</a:t>
            </a:r>
            <a:r>
              <a:rPr lang="ru-RU" dirty="0" smtClean="0"/>
              <a:t>.</a:t>
            </a:r>
          </a:p>
          <a:p>
            <a:r>
              <a:rPr lang="ru-RU" dirty="0"/>
              <a:t>Промежуток между ядерными мембранами называется </a:t>
            </a:r>
            <a:r>
              <a:rPr lang="ru-RU" dirty="0" err="1"/>
              <a:t>перинуклеарным</a:t>
            </a:r>
            <a:r>
              <a:rPr lang="ru-RU" dirty="0"/>
              <a:t> пространством и продолжается в люмен ЭПР</a:t>
            </a:r>
            <a:r>
              <a:rPr lang="ru-RU" u="sng" baseline="30000" dirty="0">
                <a:hlinkClick r:id="rId5"/>
              </a:rPr>
              <a:t>[9]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53463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Ядерные поры, представляющие собой заполненные водой каналы в ядерной оболочке</a:t>
            </a:r>
            <a:r>
              <a:rPr lang="ru-RU" u="sng" baseline="30000" dirty="0">
                <a:hlinkClick r:id="rId2"/>
              </a:rPr>
              <a:t>[1]</a:t>
            </a:r>
            <a:r>
              <a:rPr lang="ru-RU" dirty="0"/>
              <a:t>, состоят из множества белков, называемых </a:t>
            </a:r>
            <a:r>
              <a:rPr lang="ru-RU" u="sng" dirty="0" err="1">
                <a:hlinkClick r:id="rId3" tooltip="Нуклеопорины"/>
              </a:rPr>
              <a:t>нуклеопоринами</a:t>
            </a:r>
            <a:r>
              <a:rPr lang="ru-RU" dirty="0"/>
              <a:t>. У человека масса пор составляет около 120 000 </a:t>
            </a:r>
            <a:r>
              <a:rPr lang="ru-RU" u="sng" dirty="0" err="1">
                <a:hlinkClick r:id="rId4" tooltip="Дальтон (единица измерения)"/>
              </a:rPr>
              <a:t>кДа</a:t>
            </a:r>
            <a:r>
              <a:rPr lang="ru-RU" dirty="0" err="1"/>
              <a:t>,что</a:t>
            </a:r>
            <a:r>
              <a:rPr lang="ru-RU" dirty="0"/>
              <a:t> в 40 раз больше массы рибосомы</a:t>
            </a:r>
          </a:p>
        </p:txBody>
      </p:sp>
    </p:spTree>
    <p:extLst>
      <p:ext uri="{BB962C8B-B14F-4D97-AF65-F5344CB8AC3E}">
        <p14:creationId xmlns:p14="http://schemas.microsoft.com/office/powerpoint/2010/main" val="27938126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Ядерная </a:t>
            </a:r>
            <a:r>
              <a:rPr lang="ru-RU" b="1" dirty="0" err="1"/>
              <a:t>ламина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7503" y="1105468"/>
            <a:ext cx="5509147" cy="5650174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В клетках животных механическую поддержку ядра обеспечивают две сети из </a:t>
            </a:r>
            <a:r>
              <a:rPr lang="ru-RU" u="sng" dirty="0">
                <a:hlinkClick r:id="rId2" tooltip="Промежуточные филаменты"/>
              </a:rPr>
              <a:t>промежуточных </a:t>
            </a:r>
            <a:r>
              <a:rPr lang="ru-RU" u="sng" dirty="0" err="1">
                <a:hlinkClick r:id="rId2" tooltip="Промежуточные филаменты"/>
              </a:rPr>
              <a:t>филаментов</a:t>
            </a:r>
            <a:r>
              <a:rPr lang="ru-RU" dirty="0"/>
              <a:t>: ядерная </a:t>
            </a:r>
            <a:r>
              <a:rPr lang="ru-RU" dirty="0" err="1"/>
              <a:t>ламина</a:t>
            </a:r>
            <a:r>
              <a:rPr lang="ru-RU" dirty="0"/>
              <a:t>, представляющая собой сеть промежуточных </a:t>
            </a:r>
            <a:r>
              <a:rPr lang="ru-RU" dirty="0" err="1"/>
              <a:t>филаментов</a:t>
            </a:r>
            <a:r>
              <a:rPr lang="ru-RU" dirty="0"/>
              <a:t> на внутренней поверхности ядра, а также менее организованные </a:t>
            </a:r>
            <a:r>
              <a:rPr lang="ru-RU" dirty="0" err="1"/>
              <a:t>филаменты</a:t>
            </a:r>
            <a:r>
              <a:rPr lang="ru-RU" dirty="0"/>
              <a:t> на </a:t>
            </a:r>
            <a:r>
              <a:rPr lang="ru-RU" dirty="0" err="1"/>
              <a:t>цитозольной</a:t>
            </a:r>
            <a:r>
              <a:rPr lang="ru-RU" dirty="0"/>
              <a:t> поверхности ядра. Обе системы </a:t>
            </a:r>
            <a:r>
              <a:rPr lang="ru-RU" dirty="0" err="1"/>
              <a:t>филаментов</a:t>
            </a:r>
            <a:r>
              <a:rPr lang="ru-RU" dirty="0"/>
              <a:t> обеспечивают поддержку ядра и служат для закрепления хромосом и ядерных пор</a:t>
            </a:r>
          </a:p>
        </p:txBody>
      </p:sp>
      <p:pic>
        <p:nvPicPr>
          <p:cNvPr id="4" name="Рисунок 3" descr="https://upload.wikimedia.org/wikipedia/commons/thumb/7/75/The_three_layers_of_NE_proteins_ru.svg/350px-The_three_layers_of_NE_proteins_ru.svg.pn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214" y="469948"/>
            <a:ext cx="6290282" cy="613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922510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ламины</a:t>
            </a:r>
            <a:r>
              <a:rPr lang="ru-RU" dirty="0"/>
              <a:t> синтезируются в цитоплазме и далее транспортируются внутрь ядра, где они вставляются в ядерную </a:t>
            </a:r>
            <a:r>
              <a:rPr lang="ru-RU" dirty="0" err="1"/>
              <a:t>ламину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81787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87104"/>
            <a:ext cx="10515600" cy="80358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Ядерные тельца</a:t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Многие ядерные тельца осуществляют специфические функции — например, </a:t>
            </a:r>
            <a:r>
              <a:rPr lang="ru-RU" u="sng" dirty="0">
                <a:hlinkClick r:id="rId2" tooltip="Синтез"/>
              </a:rPr>
              <a:t>синтез</a:t>
            </a:r>
            <a:r>
              <a:rPr lang="ru-RU" dirty="0"/>
              <a:t> и </a:t>
            </a:r>
            <a:r>
              <a:rPr lang="ru-RU" u="sng" dirty="0">
                <a:hlinkClick r:id="rId3" tooltip="Процессинг РНК"/>
              </a:rPr>
              <a:t>процессинг</a:t>
            </a:r>
            <a:r>
              <a:rPr lang="ru-RU" dirty="0"/>
              <a:t> </a:t>
            </a:r>
            <a:r>
              <a:rPr lang="ru-RU" u="sng" dirty="0">
                <a:hlinkClick r:id="rId4" tooltip="РРНК"/>
              </a:rPr>
              <a:t>пре-</a:t>
            </a:r>
            <a:r>
              <a:rPr lang="ru-RU" u="sng" dirty="0" err="1">
                <a:hlinkClick r:id="rId4" tooltip="РРНК"/>
              </a:rPr>
              <a:t>рибосомных</a:t>
            </a:r>
            <a:r>
              <a:rPr lang="ru-RU" u="sng" dirty="0">
                <a:hlinkClick r:id="rId4" tooltip="РРНК"/>
              </a:rPr>
              <a:t> РНК</a:t>
            </a:r>
            <a:r>
              <a:rPr lang="ru-RU" dirty="0"/>
              <a:t> в ядрышке, накопление и сборку </a:t>
            </a:r>
            <a:r>
              <a:rPr lang="ru-RU" dirty="0" err="1"/>
              <a:t>компоментов</a:t>
            </a:r>
            <a:r>
              <a:rPr lang="ru-RU" dirty="0"/>
              <a:t> </a:t>
            </a:r>
            <a:r>
              <a:rPr lang="ru-RU" u="sng" dirty="0" err="1">
                <a:hlinkClick r:id="rId5" tooltip="Сплайсосома"/>
              </a:rPr>
              <a:t>сплайсосом</a:t>
            </a:r>
            <a:r>
              <a:rPr lang="ru-RU" dirty="0"/>
              <a:t> в </a:t>
            </a:r>
            <a:r>
              <a:rPr lang="ru-RU" dirty="0" err="1"/>
              <a:t>спеклах</a:t>
            </a:r>
            <a:r>
              <a:rPr lang="ru-RU" dirty="0"/>
              <a:t> (см. ниже) или накопление молекул РНК в </a:t>
            </a:r>
            <a:r>
              <a:rPr lang="ru-RU" u="sng" dirty="0" err="1">
                <a:hlinkClick r:id="rId6" tooltip="Параспеклы (страница отсутствует)"/>
              </a:rPr>
              <a:t>параспеклах</a:t>
            </a:r>
            <a:r>
              <a:rPr lang="ru-RU" baseline="30000" dirty="0">
                <a:hlinkClick r:id="rId7" tooltip="en:Paraspeckle"/>
              </a:rPr>
              <a:t>[</a:t>
            </a:r>
            <a:r>
              <a:rPr lang="ru-RU" baseline="30000" dirty="0" err="1">
                <a:hlinkClick r:id="rId7" tooltip="en:Paraspeckle"/>
              </a:rPr>
              <a:t>en</a:t>
            </a:r>
            <a:r>
              <a:rPr lang="ru-RU" baseline="30000" dirty="0" smtClean="0">
                <a:hlinkClick r:id="rId7" tooltip="en:Paraspeckle"/>
              </a:rPr>
              <a:t>]</a:t>
            </a:r>
            <a:r>
              <a:rPr lang="ru-RU" dirty="0" smtClean="0"/>
              <a:t>.</a:t>
            </a:r>
            <a:endParaRPr lang="en-US" dirty="0" smtClean="0"/>
          </a:p>
          <a:p>
            <a:r>
              <a:rPr lang="ru-RU" dirty="0"/>
              <a:t>Подобно цитоплазматическим органеллам, ядерные тельца содержат специфический набор белков, которые определяют их структуру на молекулярном уровне.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11681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2379390"/>
              </p:ext>
            </p:extLst>
          </p:nvPr>
        </p:nvGraphicFramePr>
        <p:xfrm>
          <a:off x="122830" y="100642"/>
          <a:ext cx="11928144" cy="66587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27566"/>
                <a:gridCol w="3900530"/>
                <a:gridCol w="3562066"/>
                <a:gridCol w="859808"/>
                <a:gridCol w="1078174"/>
              </a:tblGrid>
              <a:tr h="54591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Ядерное тельце</a:t>
                      </a:r>
                      <a:endParaRPr lang="ru-RU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121333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Функции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121333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Характерные компоненты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121333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(</a:t>
                      </a:r>
                      <a:r>
                        <a:rPr lang="ru-RU" sz="1800" dirty="0">
                          <a:effectLst/>
                        </a:rPr>
                        <a:t>в мкм)</a:t>
                      </a:r>
                      <a:endParaRPr lang="ru-RU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121333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</a:rPr>
                        <a:t>Колич</a:t>
                      </a:r>
                      <a:endParaRPr lang="ru-RU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121333" marT="18489" marB="18489" anchor="ctr"/>
                </a:tc>
              </a:tr>
              <a:tr h="77853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Ядрышко</a:t>
                      </a:r>
                      <a:endParaRPr lang="ru-RU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Биогенез рибосом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</a:rPr>
                        <a:t>Машинерия</a:t>
                      </a:r>
                      <a:r>
                        <a:rPr lang="ru-RU" sz="1800" dirty="0">
                          <a:effectLst/>
                        </a:rPr>
                        <a:t> </a:t>
                      </a:r>
                      <a:r>
                        <a:rPr lang="ru-RU" sz="1800" u="sng" dirty="0">
                          <a:effectLst/>
                          <a:hlinkClick r:id="rId2" tooltip="РНК-полимераза I (страница отсутствует)"/>
                        </a:rPr>
                        <a:t>РНК-полимеразы I</a:t>
                      </a:r>
                      <a:r>
                        <a:rPr lang="ru-RU" sz="1800" u="none" strike="noStrike" baseline="30000" dirty="0">
                          <a:effectLst/>
                          <a:hlinkClick r:id="rId3" tooltip="en:RNA polymerase I"/>
                        </a:rPr>
                        <a:t>[</a:t>
                      </a:r>
                      <a:r>
                        <a:rPr lang="ru-RU" sz="1800" u="none" strike="noStrike" baseline="30000" dirty="0" err="1">
                          <a:effectLst/>
                          <a:hlinkClick r:id="rId3" tooltip="en:RNA polymerase I"/>
                        </a:rPr>
                        <a:t>en</a:t>
                      </a:r>
                      <a:r>
                        <a:rPr lang="ru-RU" sz="1800" u="none" strike="noStrike" baseline="30000" dirty="0">
                          <a:effectLst/>
                          <a:hlinkClick r:id="rId3" tooltip="en:RNA polymerase I"/>
                        </a:rPr>
                        <a:t>]</a:t>
                      </a:r>
                      <a:r>
                        <a:rPr lang="ru-RU" sz="1800" dirty="0">
                          <a:effectLst/>
                        </a:rPr>
                        <a:t>, факторы </a:t>
                      </a:r>
                      <a:r>
                        <a:rPr lang="ru-RU" sz="1800" dirty="0" smtClean="0">
                          <a:effectLst/>
                        </a:rPr>
                        <a:t>процессинга</a:t>
                      </a:r>
                      <a:endParaRPr lang="ru-RU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3—8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1—4</a:t>
                      </a:r>
                      <a:endParaRPr lang="ru-RU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</a:tr>
              <a:tr h="46140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Спеклы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Накопление и сборка факторов </a:t>
                      </a:r>
                      <a:r>
                        <a:rPr lang="ru-RU" sz="1800" u="sng">
                          <a:effectLst/>
                          <a:hlinkClick r:id="rId4" tooltip="Сплайсинг"/>
                        </a:rPr>
                        <a:t>сплайсинга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Факторы сплайсинга пре-мРНК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2—3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20—50</a:t>
                      </a:r>
                      <a:endParaRPr lang="ru-RU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</a:tr>
              <a:tr h="6666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Стрессовые ядерные тельца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Регуляция транскрипции и сплайсинга в условиях стресса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u="sng">
                          <a:effectLst/>
                          <a:hlinkClick r:id="rId5" tooltip="HSF1 (страница отсутствует)"/>
                        </a:rPr>
                        <a:t>HSF1</a:t>
                      </a:r>
                      <a:r>
                        <a:rPr lang="ru-RU" sz="1800" u="none" strike="noStrike" baseline="30000">
                          <a:effectLst/>
                          <a:hlinkClick r:id="rId6" tooltip="en:HSF1"/>
                        </a:rPr>
                        <a:t>[en]</a:t>
                      </a:r>
                      <a:r>
                        <a:rPr lang="ru-RU" sz="1800">
                          <a:effectLst/>
                        </a:rPr>
                        <a:t>, HAP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1—2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3—6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</a:tr>
              <a:tr h="46140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Тельце гистоновых локусов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Процессинг пре-мРНК </a:t>
                      </a:r>
                      <a:r>
                        <a:rPr lang="ru-RU" sz="1800" u="sng">
                          <a:effectLst/>
                          <a:hlinkClick r:id="rId7" tooltip="Гистон"/>
                        </a:rPr>
                        <a:t>гистонов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u="sng">
                          <a:effectLst/>
                          <a:hlinkClick r:id="rId8" tooltip="NPAT (страница отсутствует)"/>
                        </a:rPr>
                        <a:t>NPAT</a:t>
                      </a:r>
                      <a:r>
                        <a:rPr lang="en-US" sz="1800" u="none" strike="noStrike" baseline="30000">
                          <a:effectLst/>
                          <a:hlinkClick r:id="rId9" tooltip="en:NPAT (gene)"/>
                        </a:rPr>
                        <a:t>[en]</a:t>
                      </a:r>
                      <a:r>
                        <a:rPr lang="en-US" sz="1800">
                          <a:effectLst/>
                        </a:rPr>
                        <a:t>, FLASH, </a:t>
                      </a:r>
                      <a:r>
                        <a:rPr lang="en-US" sz="1800" u="sng">
                          <a:effectLst/>
                          <a:hlinkClick r:id="rId10" tooltip="U7 (РНК) (страница отсутствует)"/>
                        </a:rPr>
                        <a:t>U7</a:t>
                      </a:r>
                      <a:r>
                        <a:rPr lang="en-US" sz="1800" u="none" strike="noStrike" baseline="30000">
                          <a:effectLst/>
                          <a:hlinkClick r:id="rId11" tooltip="en:U7 small nuclear RNA"/>
                        </a:rPr>
                        <a:t>[en]</a:t>
                      </a:r>
                      <a:r>
                        <a:rPr lang="en-US" sz="1800">
                          <a:effectLst/>
                        </a:rPr>
                        <a:t> </a:t>
                      </a:r>
                      <a:r>
                        <a:rPr lang="ru-RU" sz="1800">
                          <a:effectLst/>
                        </a:rPr>
                        <a:t>мяРНП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0,2—1,2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2—4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</a:tr>
              <a:tr h="46140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u="sng" dirty="0">
                          <a:effectLst/>
                          <a:hlinkClick r:id="rId12" tooltip="Тельце Кахаля"/>
                        </a:rPr>
                        <a:t>Тельце </a:t>
                      </a:r>
                      <a:r>
                        <a:rPr lang="ru-RU" sz="1800" u="sng" dirty="0" err="1">
                          <a:effectLst/>
                          <a:hlinkClick r:id="rId12" tooltip="Тельце Кахаля"/>
                        </a:rPr>
                        <a:t>Кахаля</a:t>
                      </a:r>
                      <a:endParaRPr lang="ru-RU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Биогенез, созревание и кругооборот </a:t>
                      </a:r>
                      <a:r>
                        <a:rPr lang="ru-RU" sz="1800" u="sng">
                          <a:effectLst/>
                          <a:hlinkClick r:id="rId13" tooltip="Малые РНК"/>
                        </a:rPr>
                        <a:t>малых РНК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u="sng">
                          <a:effectLst/>
                          <a:hlinkClick r:id="rId14" tooltip="Коилин"/>
                        </a:rPr>
                        <a:t>Коилин</a:t>
                      </a:r>
                      <a:r>
                        <a:rPr lang="ru-RU" sz="1800">
                          <a:effectLst/>
                        </a:rPr>
                        <a:t>, </a:t>
                      </a:r>
                      <a:r>
                        <a:rPr lang="ru-RU" sz="1800" u="sng">
                          <a:effectLst/>
                          <a:hlinkClick r:id="rId15" tooltip="SMN (страница отсутствует)"/>
                        </a:rPr>
                        <a:t>SMN</a:t>
                      </a:r>
                      <a:r>
                        <a:rPr lang="ru-RU" sz="1800" u="none" strike="noStrike" baseline="30000">
                          <a:effectLst/>
                          <a:hlinkClick r:id="rId16" tooltip="en:Survival of motor neuron"/>
                        </a:rPr>
                        <a:t>[en]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0,2—1,5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1—10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</a:tr>
              <a:tr h="87182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u="sng" dirty="0">
                          <a:effectLst/>
                          <a:hlinkClick r:id="rId17" tooltip="PML-тельца"/>
                        </a:rPr>
                        <a:t>PML-тельце</a:t>
                      </a:r>
                      <a:endParaRPr lang="ru-RU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Регуляция стабильности генома, </a:t>
                      </a:r>
                      <a:r>
                        <a:rPr lang="ru-RU" sz="1800" u="sng">
                          <a:effectLst/>
                          <a:hlinkClick r:id="rId18" tooltip="Репарация ДНК"/>
                        </a:rPr>
                        <a:t>репарация ДНК</a:t>
                      </a:r>
                      <a:r>
                        <a:rPr lang="ru-RU" sz="1800">
                          <a:effectLst/>
                        </a:rPr>
                        <a:t>, контроль транскрипции, защита от </a:t>
                      </a:r>
                      <a:r>
                        <a:rPr lang="ru-RU" sz="1800" u="sng">
                          <a:effectLst/>
                          <a:hlinkClick r:id="rId19" tooltip="Вирусы"/>
                        </a:rPr>
                        <a:t>вирусов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u="sng">
                          <a:effectLst/>
                          <a:hlinkClick r:id="rId20" tooltip="Белок промиелоцитарного лейкоза"/>
                        </a:rPr>
                        <a:t>PML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0,1—1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10—30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</a:tr>
              <a:tr h="6666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</a:rPr>
                        <a:t>Параспеклы</a:t>
                      </a:r>
                      <a:endParaRPr lang="ru-RU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Регуляция мРНК, </a:t>
                      </a:r>
                      <a:r>
                        <a:rPr lang="ru-RU" sz="1800" u="sng">
                          <a:effectLst/>
                          <a:hlinkClick r:id="rId21" tooltip="Редактирование РНК"/>
                        </a:rPr>
                        <a:t>редактирование РНК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</a:rPr>
                        <a:t>Некодирующие</a:t>
                      </a:r>
                      <a:r>
                        <a:rPr lang="ru-RU" sz="1800" dirty="0">
                          <a:effectLst/>
                        </a:rPr>
                        <a:t> РНК </a:t>
                      </a:r>
                      <a:endParaRPr lang="ru-RU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0,2—1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2—20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</a:tr>
              <a:tr h="43768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u="sng" dirty="0" err="1">
                          <a:effectLst/>
                          <a:hlinkClick r:id="rId22" tooltip="Околоядрышковый компартмент"/>
                        </a:rPr>
                        <a:t>Околоядрышковый</a:t>
                      </a:r>
                      <a:r>
                        <a:rPr lang="ru-RU" sz="1800" u="sng" dirty="0">
                          <a:effectLst/>
                          <a:hlinkClick r:id="rId22" tooltip="Околоядрышковый компартмент"/>
                        </a:rPr>
                        <a:t> </a:t>
                      </a:r>
                      <a:r>
                        <a:rPr lang="ru-RU" sz="1800" u="sng" dirty="0" err="1">
                          <a:effectLst/>
                          <a:hlinkClick r:id="rId22" tooltip="Околоядрышковый компартмент"/>
                        </a:rPr>
                        <a:t>компартмент</a:t>
                      </a:r>
                      <a:endParaRPr lang="ru-RU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Посттранскрипционная регуляция набора РНК, синтезированных </a:t>
                      </a:r>
                      <a:r>
                        <a:rPr lang="ru-RU" sz="1800" u="sng">
                          <a:effectLst/>
                          <a:hlinkClick r:id="rId23" tooltip="РНК-полимераза III (страница отсутствует)"/>
                        </a:rPr>
                        <a:t>РНК-полимеразой III</a:t>
                      </a:r>
                      <a:r>
                        <a:rPr lang="ru-RU" sz="1800" u="none" strike="noStrike" baseline="30000">
                          <a:effectLst/>
                          <a:hlinkClick r:id="rId24" tooltip="en:RNA polymerase III"/>
                        </a:rPr>
                        <a:t>[en]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PTB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0,2—1</a:t>
                      </a:r>
                      <a:endParaRPr lang="ru-RU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1—2</a:t>
                      </a:r>
                      <a:endParaRPr lang="ru-RU" sz="1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978" marR="36978" marT="18489" marB="18489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0245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22480"/>
          </a:xfrm>
        </p:spPr>
        <p:txBody>
          <a:bodyPr>
            <a:normAutofit fontScale="90000"/>
          </a:bodyPr>
          <a:lstStyle/>
          <a:p>
            <a:r>
              <a:rPr lang="ru-RU" b="1" i="1" dirty="0"/>
              <a:t>Ядрышко</a:t>
            </a:r>
            <a:r>
              <a:rPr lang="ru-RU" b="1" dirty="0"/>
              <a:t> </a:t>
            </a:r>
            <a:r>
              <a:rPr lang="ru-RU" b="1" i="1" dirty="0"/>
              <a:t/>
            </a:r>
            <a:br>
              <a:rPr lang="ru-RU" b="1" i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Ядрышко — это отдельная плотная структура в ядре. Она не окружена мембраной и формируется в области расположения </a:t>
            </a:r>
            <a:r>
              <a:rPr lang="ru-RU" dirty="0" err="1"/>
              <a:t>рДНК</a:t>
            </a:r>
            <a:r>
              <a:rPr lang="ru-RU" dirty="0"/>
              <a:t> — </a:t>
            </a:r>
            <a:r>
              <a:rPr lang="ru-RU" u="sng" dirty="0">
                <a:hlinkClick r:id="rId2" tooltip="Тандемные повторы"/>
              </a:rPr>
              <a:t>тандемных повторов</a:t>
            </a:r>
            <a:r>
              <a:rPr lang="ru-RU" dirty="0"/>
              <a:t> генов </a:t>
            </a:r>
            <a:r>
              <a:rPr lang="ru-RU" u="sng" dirty="0" err="1">
                <a:hlinkClick r:id="rId3" tooltip="Рибосомные рибонуклеиновые кислоты"/>
              </a:rPr>
              <a:t>рибосомной</a:t>
            </a:r>
            <a:r>
              <a:rPr lang="ru-RU" u="sng" dirty="0">
                <a:hlinkClick r:id="rId3" tooltip="Рибосомные рибонуклеиновые кислоты"/>
              </a:rPr>
              <a:t> РНК (</a:t>
            </a:r>
            <a:r>
              <a:rPr lang="ru-RU" u="sng" dirty="0" err="1">
                <a:hlinkClick r:id="rId3" tooltip="Рибосомные рибонуклеиновые кислоты"/>
              </a:rPr>
              <a:t>рРНК</a:t>
            </a:r>
            <a:r>
              <a:rPr lang="ru-RU" u="sng" dirty="0">
                <a:hlinkClick r:id="rId3" tooltip="Рибосомные рибонуклеиновые кислоты"/>
              </a:rPr>
              <a:t>)</a:t>
            </a:r>
            <a:r>
              <a:rPr lang="ru-RU" dirty="0"/>
              <a:t>, </a:t>
            </a:r>
            <a:r>
              <a:rPr lang="ru-RU" dirty="0" err="1" smtClean="0"/>
              <a:t>назы</a:t>
            </a:r>
            <a:endParaRPr lang="en-US" dirty="0" smtClean="0"/>
          </a:p>
          <a:p>
            <a:r>
              <a:rPr lang="ru-RU" dirty="0"/>
              <a:t>Главная функция ядрышка — синтез </a:t>
            </a:r>
            <a:r>
              <a:rPr lang="ru-RU" dirty="0" err="1"/>
              <a:t>рРНК</a:t>
            </a:r>
            <a:r>
              <a:rPr lang="ru-RU" dirty="0"/>
              <a:t> и образование рибосом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55897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32513"/>
            <a:ext cx="10515600" cy="858175"/>
          </a:xfrm>
        </p:spPr>
        <p:txBody>
          <a:bodyPr>
            <a:normAutofit fontScale="90000"/>
          </a:bodyPr>
          <a:lstStyle/>
          <a:p>
            <a:r>
              <a:rPr lang="ru-RU" b="1" i="1" dirty="0"/>
              <a:t>Тельце </a:t>
            </a:r>
            <a:r>
              <a:rPr lang="ru-RU" b="1" i="1" dirty="0" err="1"/>
              <a:t>Кахаля</a:t>
            </a:r>
            <a:r>
              <a:rPr lang="ru-RU" b="1" dirty="0"/>
              <a:t> </a:t>
            </a:r>
            <a:r>
              <a:rPr lang="ru-RU" b="1" dirty="0" smtClean="0"/>
              <a:t>и </a:t>
            </a:r>
            <a:r>
              <a:rPr lang="ru-RU" b="1" i="1" dirty="0" err="1"/>
              <a:t>Спеклы</a:t>
            </a:r>
            <a:r>
              <a:rPr lang="ru-RU" b="1" i="1" dirty="0"/>
              <a:t/>
            </a:r>
            <a:br>
              <a:rPr lang="ru-RU" b="1" i="1" dirty="0"/>
            </a:br>
            <a:r>
              <a:rPr lang="ru-RU" b="1" i="1" dirty="0"/>
              <a:t/>
            </a:r>
            <a:br>
              <a:rPr lang="ru-RU" b="1" i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Тельце </a:t>
            </a:r>
            <a:r>
              <a:rPr lang="ru-RU" dirty="0" err="1"/>
              <a:t>Кахаля</a:t>
            </a:r>
            <a:r>
              <a:rPr lang="ru-RU" dirty="0"/>
              <a:t> (ТК) — ядерное тельце, имеющееся у всех эукариот. Оно идентифицируется по наличию сигнатурного белка </a:t>
            </a:r>
            <a:r>
              <a:rPr lang="ru-RU" u="sng" dirty="0" err="1">
                <a:hlinkClick r:id="rId2" tooltip="Коилин"/>
              </a:rPr>
              <a:t>коилина</a:t>
            </a:r>
            <a:r>
              <a:rPr lang="ru-RU" dirty="0"/>
              <a:t> и специфических РНК </a:t>
            </a:r>
            <a:endParaRPr lang="en-US" dirty="0" smtClean="0"/>
          </a:p>
          <a:p>
            <a:r>
              <a:rPr lang="ru-RU" dirty="0"/>
              <a:t>ТК </a:t>
            </a:r>
            <a:r>
              <a:rPr lang="ru-RU" dirty="0" smtClean="0"/>
              <a:t>присутствует </a:t>
            </a:r>
            <a:r>
              <a:rPr lang="ru-RU" dirty="0"/>
              <a:t>в ядре во время интерфазы, но исчезает в митозе</a:t>
            </a:r>
            <a:r>
              <a:rPr lang="ru-RU" dirty="0" smtClean="0"/>
              <a:t>.</a:t>
            </a:r>
            <a:endParaRPr lang="en-US" dirty="0" smtClean="0"/>
          </a:p>
          <a:p>
            <a:endParaRPr lang="en-US" dirty="0"/>
          </a:p>
          <a:p>
            <a:r>
              <a:rPr lang="ru-RU" dirty="0" err="1"/>
              <a:t>Спеклы</a:t>
            </a:r>
            <a:r>
              <a:rPr lang="ru-RU" dirty="0"/>
              <a:t> — динамические структуры, и содержащиеся в них белки и РНК могут перемещаться между </a:t>
            </a:r>
            <a:r>
              <a:rPr lang="ru-RU" dirty="0" err="1"/>
              <a:t>спеклами</a:t>
            </a:r>
            <a:r>
              <a:rPr lang="ru-RU" dirty="0"/>
              <a:t> и другими ядерными тельцами, включая участки активной транскрипции.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41192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Функции ядро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Ядерная </a:t>
            </a:r>
            <a:r>
              <a:rPr lang="ru-RU" dirty="0"/>
              <a:t>оболочка защищает ДНК клетки и участвует в гораздо более сложной регуляции экспрессии генов по сравнению с </a:t>
            </a:r>
            <a:r>
              <a:rPr lang="ru-RU" u="sng" dirty="0" err="1">
                <a:hlinkClick r:id="rId2" tooltip="Прокариоты"/>
              </a:rPr>
              <a:t>прокариотической</a:t>
            </a:r>
            <a:r>
              <a:rPr lang="ru-RU" dirty="0"/>
              <a:t> клеткой. У прокариот транскрипция и трансляция являются сопряжёнными процессами, и трансляция </a:t>
            </a:r>
            <a:r>
              <a:rPr lang="ru-RU" dirty="0" err="1"/>
              <a:t>мРНК</a:t>
            </a:r>
            <a:r>
              <a:rPr lang="ru-RU" dirty="0"/>
              <a:t> в белок начинается ещё до того, как она будет полностью синтезирована.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00138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Поскольку транскрипция протекает в ядре, ядро содержит множество белков, непосредственно участвующих в транскрипции или регулирующих этот процесс. К этим белкам относятся </a:t>
            </a:r>
            <a:r>
              <a:rPr lang="ru-RU" u="sng" dirty="0" err="1">
                <a:hlinkClick r:id="rId2" tooltip="Хеликаза"/>
              </a:rPr>
              <a:t>хеликазы</a:t>
            </a:r>
            <a:r>
              <a:rPr lang="ru-RU" dirty="0"/>
              <a:t>, которые расплетают двойную спираль ДНК, облегчая доступ к ней других белков, </a:t>
            </a:r>
            <a:r>
              <a:rPr lang="ru-RU" u="sng" dirty="0">
                <a:hlinkClick r:id="rId3" tooltip="РНК-полимераза"/>
              </a:rPr>
              <a:t>РНК-полимеразы</a:t>
            </a:r>
            <a:r>
              <a:rPr lang="ru-RU" dirty="0"/>
              <a:t>, которые синтезируют РНК, </a:t>
            </a:r>
            <a:r>
              <a:rPr lang="ru-RU" u="sng" dirty="0" err="1">
                <a:hlinkClick r:id="rId4" tooltip="Топоизомераза"/>
              </a:rPr>
              <a:t>топоизомеразы</a:t>
            </a:r>
            <a:r>
              <a:rPr lang="ru-RU" dirty="0"/>
              <a:t>, влияющие на топологию ДНК, а также разнообразные факторы транскрипции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3728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Ядерный транспорт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Выход </a:t>
            </a:r>
            <a:r>
              <a:rPr lang="ru-RU" dirty="0"/>
              <a:t>из ядра и вход в ядро крупных молекул контролируется ядерными порами. Хотя малые молекулы могут проникать в ядро без всякой регуляции, макромолекулы — такие, как белки и РНК — должны связаться с </a:t>
            </a:r>
            <a:r>
              <a:rPr lang="ru-RU" dirty="0" err="1"/>
              <a:t>кариоферинами</a:t>
            </a:r>
            <a:r>
              <a:rPr lang="ru-RU" dirty="0"/>
              <a:t> для транспорта в ядро (</a:t>
            </a:r>
            <a:r>
              <a:rPr lang="ru-RU" dirty="0" err="1"/>
              <a:t>импортинами</a:t>
            </a:r>
            <a:r>
              <a:rPr lang="ru-RU" dirty="0"/>
              <a:t>) и из ядра (</a:t>
            </a:r>
            <a:r>
              <a:rPr lang="ru-RU" dirty="0" err="1"/>
              <a:t>экспортинами</a:t>
            </a:r>
            <a:r>
              <a:rPr lang="ru-RU" dirty="0"/>
              <a:t>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06335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349</Words>
  <Application>Microsoft Office PowerPoint</Application>
  <PresentationFormat>Произвольный</PresentationFormat>
  <Paragraphs>100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 Клеточное ядро  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История изучения</vt:lpstr>
      <vt:lpstr>Презентация PowerPoint</vt:lpstr>
      <vt:lpstr>Презентация PowerPoint</vt:lpstr>
      <vt:lpstr>Структуры </vt:lpstr>
      <vt:lpstr>Презентация PowerPoint</vt:lpstr>
      <vt:lpstr>Ядерная оболочка и ядерные поры</vt:lpstr>
      <vt:lpstr>Презентация PowerPoint</vt:lpstr>
      <vt:lpstr>Презентация PowerPoint</vt:lpstr>
      <vt:lpstr>Ядерная ламина </vt:lpstr>
      <vt:lpstr>Презентация PowerPoint</vt:lpstr>
      <vt:lpstr>Ядерные тельца  </vt:lpstr>
      <vt:lpstr>Презентация PowerPoint</vt:lpstr>
      <vt:lpstr>Ядрышко  </vt:lpstr>
      <vt:lpstr>Тельце Кахаля и Спеклы  </vt:lpstr>
      <vt:lpstr>Функции ядро </vt:lpstr>
      <vt:lpstr>Презентация PowerPoint</vt:lpstr>
      <vt:lpstr>Ядерный транспорт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Ядро </dc:title>
  <dc:creator>Admin</dc:creator>
  <cp:lastModifiedBy>acer</cp:lastModifiedBy>
  <cp:revision>11</cp:revision>
  <dcterms:created xsi:type="dcterms:W3CDTF">2017-11-28T17:15:51Z</dcterms:created>
  <dcterms:modified xsi:type="dcterms:W3CDTF">2017-11-29T07:01:53Z</dcterms:modified>
</cp:coreProperties>
</file>